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  <p:sldId id="265" r:id="rId9"/>
    <p:sldId id="266" r:id="rId10"/>
    <p:sldId id="260" r:id="rId11"/>
    <p:sldId id="261" r:id="rId12"/>
    <p:sldId id="287" r:id="rId13"/>
    <p:sldId id="262" r:id="rId14"/>
    <p:sldId id="263" r:id="rId15"/>
    <p:sldId id="295" r:id="rId16"/>
    <p:sldId id="284" r:id="rId17"/>
    <p:sldId id="267" r:id="rId18"/>
    <p:sldId id="275" r:id="rId19"/>
    <p:sldId id="276" r:id="rId20"/>
    <p:sldId id="282" r:id="rId21"/>
  </p:sldIdLst>
  <p:sldSz cx="12192000" cy="6858000"/>
  <p:notesSz cx="6858000" cy="9144000"/>
  <p:embeddedFontLst>
    <p:embeddedFont>
      <p:font typeface="等线" panose="02010600030101010101" charset="-122"/>
      <p:regular r:id="rId25"/>
    </p:embeddedFont>
    <p:embeddedFont>
      <p:font typeface="Dream-XinCuSongGB" panose="02010604000000000000" charset="-122"/>
      <p:regular r:id="rId26"/>
    </p:embeddedFont>
    <p:embeddedFont>
      <p:font typeface="OPPOSans H" panose="00020600040101010101" charset="-122"/>
      <p:regular r:id="rId27"/>
    </p:embeddedFont>
    <p:embeddedFont>
      <p:font typeface="Source Han Sans CN Regular" panose="020B0A00000000000000" charset="-122"/>
      <p:bold r:id="rId28"/>
    </p:embeddedFont>
    <p:embeddedFont>
      <p:font typeface="Source Han Sans" panose="020B0400000000000000" charset="-122"/>
      <p:regular r:id="rId29"/>
    </p:embeddedFont>
    <p:embeddedFont>
      <p:font typeface="OPPOSans R" panose="00020600040101010101" charset="-122"/>
      <p:regular r:id="rId30"/>
    </p:embeddedFont>
    <p:embeddedFont>
      <p:font typeface="Source Han Sans CN Bold" panose="020B0800000000000000" charset="-122"/>
      <p:bold r:id="rId31"/>
    </p:embeddedFont>
    <p:embeddedFont>
      <p:font typeface="OPPOSans L" panose="00020600040101010101" charset="-122"/>
      <p:regular r:id="rId32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88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2" Type="http://schemas.openxmlformats.org/officeDocument/2006/relationships/font" Target="fonts/font8.fntdata"/><Relationship Id="rId31" Type="http://schemas.openxmlformats.org/officeDocument/2006/relationships/font" Target="fonts/font7.fntdata"/><Relationship Id="rId30" Type="http://schemas.openxmlformats.org/officeDocument/2006/relationships/font" Target="fonts/font6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5" Type="http://schemas.openxmlformats.org/officeDocument/2006/relationships/slideLayout" Target="../slideLayouts/slideLayout1.xml"/><Relationship Id="rId24" Type="http://schemas.openxmlformats.org/officeDocument/2006/relationships/tags" Target="../tags/tag101.xml"/><Relationship Id="rId23" Type="http://schemas.openxmlformats.org/officeDocument/2006/relationships/tags" Target="../tags/tag100.xml"/><Relationship Id="rId22" Type="http://schemas.openxmlformats.org/officeDocument/2006/relationships/tags" Target="../tags/tag99.xml"/><Relationship Id="rId21" Type="http://schemas.openxmlformats.org/officeDocument/2006/relationships/tags" Target="../tags/tag98.xml"/><Relationship Id="rId20" Type="http://schemas.openxmlformats.org/officeDocument/2006/relationships/tags" Target="../tags/tag97.xml"/><Relationship Id="rId2" Type="http://schemas.openxmlformats.org/officeDocument/2006/relationships/tags" Target="../tags/tag79.xml"/><Relationship Id="rId19" Type="http://schemas.openxmlformats.org/officeDocument/2006/relationships/tags" Target="../tags/tag96.xml"/><Relationship Id="rId18" Type="http://schemas.openxmlformats.org/officeDocument/2006/relationships/tags" Target="../tags/tag95.xml"/><Relationship Id="rId17" Type="http://schemas.openxmlformats.org/officeDocument/2006/relationships/tags" Target="../tags/tag94.xml"/><Relationship Id="rId16" Type="http://schemas.openxmlformats.org/officeDocument/2006/relationships/tags" Target="../tags/tag93.xml"/><Relationship Id="rId15" Type="http://schemas.openxmlformats.org/officeDocument/2006/relationships/tags" Target="../tags/tag92.xml"/><Relationship Id="rId14" Type="http://schemas.openxmlformats.org/officeDocument/2006/relationships/tags" Target="../tags/tag91.xml"/><Relationship Id="rId13" Type="http://schemas.openxmlformats.org/officeDocument/2006/relationships/tags" Target="../tags/tag90.xml"/><Relationship Id="rId12" Type="http://schemas.openxmlformats.org/officeDocument/2006/relationships/tags" Target="../tags/tag89.xml"/><Relationship Id="rId11" Type="http://schemas.openxmlformats.org/officeDocument/2006/relationships/tags" Target="../tags/tag88.xml"/><Relationship Id="rId10" Type="http://schemas.openxmlformats.org/officeDocument/2006/relationships/tags" Target="../tags/tag87.xml"/><Relationship Id="rId1" Type="http://schemas.openxmlformats.org/officeDocument/2006/relationships/tags" Target="../tags/tag78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image" Target="../media/image3.png"/><Relationship Id="rId7" Type="http://schemas.openxmlformats.org/officeDocument/2006/relationships/tags" Target="../tags/tag107.xml"/><Relationship Id="rId6" Type="http://schemas.openxmlformats.org/officeDocument/2006/relationships/tags" Target="../tags/tag106.xml"/><Relationship Id="rId5" Type="http://schemas.openxmlformats.org/officeDocument/2006/relationships/tags" Target="../tags/tag105.xml"/><Relationship Id="rId4" Type="http://schemas.openxmlformats.org/officeDocument/2006/relationships/image" Target="../media/image2.png"/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4.png"/><Relationship Id="rId11" Type="http://schemas.openxmlformats.org/officeDocument/2006/relationships/tags" Target="../tags/tag110.xml"/><Relationship Id="rId10" Type="http://schemas.openxmlformats.org/officeDocument/2006/relationships/tags" Target="../tags/tag109.xml"/><Relationship Id="rId1" Type="http://schemas.openxmlformats.org/officeDocument/2006/relationships/tags" Target="../tags/tag102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tags" Target="../tags/tag118.xml"/><Relationship Id="rId7" Type="http://schemas.openxmlformats.org/officeDocument/2006/relationships/tags" Target="../tags/tag117.xml"/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5" Type="http://schemas.openxmlformats.org/officeDocument/2006/relationships/slideLayout" Target="../slideLayouts/slideLayout3.xml"/><Relationship Id="rId14" Type="http://schemas.openxmlformats.org/officeDocument/2006/relationships/image" Target="../media/image7.png"/><Relationship Id="rId13" Type="http://schemas.openxmlformats.org/officeDocument/2006/relationships/image" Target="../media/image6.png"/><Relationship Id="rId12" Type="http://schemas.openxmlformats.org/officeDocument/2006/relationships/tags" Target="../tags/tag121.xml"/><Relationship Id="rId11" Type="http://schemas.openxmlformats.org/officeDocument/2006/relationships/image" Target="../media/image5.png"/><Relationship Id="rId10" Type="http://schemas.openxmlformats.org/officeDocument/2006/relationships/tags" Target="../tags/tag120.xml"/><Relationship Id="rId1" Type="http://schemas.openxmlformats.org/officeDocument/2006/relationships/tags" Target="../tags/tag111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5" Type="http://schemas.openxmlformats.org/officeDocument/2006/relationships/slideLayout" Target="../slideLayouts/slideLayout1.xml"/><Relationship Id="rId24" Type="http://schemas.openxmlformats.org/officeDocument/2006/relationships/tags" Target="../tags/tag145.xml"/><Relationship Id="rId23" Type="http://schemas.openxmlformats.org/officeDocument/2006/relationships/tags" Target="../tags/tag144.xml"/><Relationship Id="rId22" Type="http://schemas.openxmlformats.org/officeDocument/2006/relationships/tags" Target="../tags/tag143.xml"/><Relationship Id="rId21" Type="http://schemas.openxmlformats.org/officeDocument/2006/relationships/tags" Target="../tags/tag142.xml"/><Relationship Id="rId20" Type="http://schemas.openxmlformats.org/officeDocument/2006/relationships/tags" Target="../tags/tag141.xml"/><Relationship Id="rId2" Type="http://schemas.openxmlformats.org/officeDocument/2006/relationships/tags" Target="../tags/tag123.xml"/><Relationship Id="rId19" Type="http://schemas.openxmlformats.org/officeDocument/2006/relationships/tags" Target="../tags/tag140.xml"/><Relationship Id="rId18" Type="http://schemas.openxmlformats.org/officeDocument/2006/relationships/tags" Target="../tags/tag139.xml"/><Relationship Id="rId17" Type="http://schemas.openxmlformats.org/officeDocument/2006/relationships/tags" Target="../tags/tag138.xml"/><Relationship Id="rId16" Type="http://schemas.openxmlformats.org/officeDocument/2006/relationships/tags" Target="../tags/tag137.xml"/><Relationship Id="rId15" Type="http://schemas.openxmlformats.org/officeDocument/2006/relationships/tags" Target="../tags/tag136.xml"/><Relationship Id="rId14" Type="http://schemas.openxmlformats.org/officeDocument/2006/relationships/tags" Target="../tags/tag135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tags" Target="../tags/tag12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154.xml"/><Relationship Id="rId8" Type="http://schemas.openxmlformats.org/officeDocument/2006/relationships/tags" Target="../tags/tag153.xml"/><Relationship Id="rId7" Type="http://schemas.openxmlformats.org/officeDocument/2006/relationships/tags" Target="../tags/tag152.xml"/><Relationship Id="rId6" Type="http://schemas.openxmlformats.org/officeDocument/2006/relationships/tags" Target="../tags/tag151.xml"/><Relationship Id="rId5" Type="http://schemas.openxmlformats.org/officeDocument/2006/relationships/tags" Target="../tags/tag150.xml"/><Relationship Id="rId4" Type="http://schemas.openxmlformats.org/officeDocument/2006/relationships/tags" Target="../tags/tag149.xml"/><Relationship Id="rId3" Type="http://schemas.openxmlformats.org/officeDocument/2006/relationships/tags" Target="../tags/tag148.xml"/><Relationship Id="rId2" Type="http://schemas.openxmlformats.org/officeDocument/2006/relationships/tags" Target="../tags/tag147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155.xml"/><Relationship Id="rId1" Type="http://schemas.openxmlformats.org/officeDocument/2006/relationships/tags" Target="../tags/tag14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56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6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9" Type="http://schemas.openxmlformats.org/officeDocument/2006/relationships/slideLayout" Target="../slideLayouts/slideLayout1.xml"/><Relationship Id="rId18" Type="http://schemas.openxmlformats.org/officeDocument/2006/relationships/tags" Target="../tags/tag34.xml"/><Relationship Id="rId17" Type="http://schemas.openxmlformats.org/officeDocument/2006/relationships/tags" Target="../tags/tag33.xml"/><Relationship Id="rId16" Type="http://schemas.openxmlformats.org/officeDocument/2006/relationships/tags" Target="../tags/tag32.xml"/><Relationship Id="rId15" Type="http://schemas.openxmlformats.org/officeDocument/2006/relationships/tags" Target="../tags/tag31.xml"/><Relationship Id="rId14" Type="http://schemas.openxmlformats.org/officeDocument/2006/relationships/tags" Target="../tags/tag30.xml"/><Relationship Id="rId13" Type="http://schemas.openxmlformats.org/officeDocument/2006/relationships/tags" Target="../tags/tag29.xml"/><Relationship Id="rId12" Type="http://schemas.openxmlformats.org/officeDocument/2006/relationships/tags" Target="../tags/tag28.xml"/><Relationship Id="rId11" Type="http://schemas.openxmlformats.org/officeDocument/2006/relationships/tags" Target="../tags/tag27.xml"/><Relationship Id="rId10" Type="http://schemas.openxmlformats.org/officeDocument/2006/relationships/tags" Target="../tags/tag26.xml"/><Relationship Id="rId1" Type="http://schemas.openxmlformats.org/officeDocument/2006/relationships/tags" Target="../tags/tag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50.xml"/><Relationship Id="rId15" Type="http://schemas.openxmlformats.org/officeDocument/2006/relationships/tags" Target="../tags/tag49.xml"/><Relationship Id="rId14" Type="http://schemas.openxmlformats.org/officeDocument/2006/relationships/tags" Target="../tags/tag48.xml"/><Relationship Id="rId13" Type="http://schemas.openxmlformats.org/officeDocument/2006/relationships/tags" Target="../tags/tag47.xml"/><Relationship Id="rId12" Type="http://schemas.openxmlformats.org/officeDocument/2006/relationships/tags" Target="../tags/tag46.xml"/><Relationship Id="rId11" Type="http://schemas.openxmlformats.org/officeDocument/2006/relationships/tags" Target="../tags/tag45.xml"/><Relationship Id="rId10" Type="http://schemas.openxmlformats.org/officeDocument/2006/relationships/tags" Target="../tags/tag44.xml"/><Relationship Id="rId1" Type="http://schemas.openxmlformats.org/officeDocument/2006/relationships/tags" Target="../tags/tag3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61.xml"/><Relationship Id="rId10" Type="http://schemas.openxmlformats.org/officeDocument/2006/relationships/tags" Target="../tags/tag60.xml"/><Relationship Id="rId1" Type="http://schemas.openxmlformats.org/officeDocument/2006/relationships/tags" Target="../tags/tag51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tags" Target="../tags/tag69.xml"/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77.xml"/><Relationship Id="rId15" Type="http://schemas.openxmlformats.org/officeDocument/2006/relationships/tags" Target="../tags/tag76.xml"/><Relationship Id="rId14" Type="http://schemas.openxmlformats.org/officeDocument/2006/relationships/tags" Target="../tags/tag75.xml"/><Relationship Id="rId13" Type="http://schemas.openxmlformats.org/officeDocument/2006/relationships/tags" Target="../tags/tag74.xml"/><Relationship Id="rId12" Type="http://schemas.openxmlformats.org/officeDocument/2006/relationships/tags" Target="../tags/tag73.xml"/><Relationship Id="rId11" Type="http://schemas.openxmlformats.org/officeDocument/2006/relationships/tags" Target="../tags/tag72.xml"/><Relationship Id="rId10" Type="http://schemas.openxmlformats.org/officeDocument/2006/relationships/tags" Target="../tags/tag71.xml"/><Relationship Id="rId1" Type="http://schemas.openxmlformats.org/officeDocument/2006/relationships/tags" Target="../tags/tag6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圆角矩形 2"/>
          <p:cNvSpPr/>
          <p:nvPr/>
        </p:nvSpPr>
        <p:spPr>
          <a:xfrm>
            <a:off x="660400" y="4810125"/>
            <a:ext cx="2491740" cy="44704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>
                <a:solidFill>
                  <a:schemeClr val="tx1"/>
                </a:solidFill>
              </a:rPr>
              <a:t>           ppt</a:t>
            </a:r>
            <a:r>
              <a:rPr lang="zh-CN" altLang="en-US" sz="1200">
                <a:solidFill>
                  <a:schemeClr val="tx1"/>
                </a:solidFill>
              </a:rPr>
              <a:t>制作：李思涵、马雯丽</a:t>
            </a:r>
            <a:endParaRPr lang="zh-CN" altLang="en-US" sz="1200">
              <a:solidFill>
                <a:schemeClr val="tx1"/>
              </a:solidFill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568325" y="2105025"/>
            <a:ext cx="6049010" cy="16656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b="1" dirty="0">
                <a:solidFill>
                  <a:schemeClr val="tx1"/>
                </a:solidFill>
              </a:rPr>
              <a:t>校务问答机器人软件需求规格说明答辩</a:t>
            </a:r>
            <a:endParaRPr kumimoji="1" lang="zh-CN" altLang="en-US" sz="4000" b="1" dirty="0">
              <a:solidFill>
                <a:schemeClr val="tx1"/>
              </a:solidFill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4972157" cy="1507957"/>
          </a:xfrm>
          <a:custGeom>
            <a:avLst/>
            <a:gdLst>
              <a:gd name="connsiteX0" fmla="*/ 0 w 4972157"/>
              <a:gd name="connsiteY0" fmla="*/ 0 h 1507957"/>
              <a:gd name="connsiteX1" fmla="*/ 4972157 w 4972157"/>
              <a:gd name="connsiteY1" fmla="*/ 0 h 1507957"/>
              <a:gd name="connsiteX2" fmla="*/ 4972157 w 4972157"/>
              <a:gd name="connsiteY2" fmla="*/ 690364 h 1507957"/>
              <a:gd name="connsiteX3" fmla="*/ 4154564 w 4972157"/>
              <a:gd name="connsiteY3" fmla="*/ 1507957 h 1507957"/>
              <a:gd name="connsiteX4" fmla="*/ 0 w 4972157"/>
              <a:gd name="connsiteY4" fmla="*/ 1507957 h 1507957"/>
              <a:gd name="connsiteX5" fmla="*/ 0 w 4972157"/>
              <a:gd name="connsiteY5" fmla="*/ 0 h 1507957"/>
            </a:gdLst>
            <a:ahLst/>
            <a:cxnLst/>
            <a:rect l="l" t="t" r="r" b="b"/>
            <a:pathLst>
              <a:path w="4972157" h="1507957">
                <a:moveTo>
                  <a:pt x="0" y="0"/>
                </a:moveTo>
                <a:lnTo>
                  <a:pt x="4972157" y="0"/>
                </a:lnTo>
                <a:lnTo>
                  <a:pt x="4972157" y="690364"/>
                </a:lnTo>
                <a:cubicBezTo>
                  <a:pt x="4972157" y="1141908"/>
                  <a:pt x="4606108" y="1507957"/>
                  <a:pt x="4154564" y="1507957"/>
                </a:cubicBezTo>
                <a:lnTo>
                  <a:pt x="0" y="150795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998900" y="1329161"/>
            <a:ext cx="5450987" cy="5528839"/>
          </a:xfrm>
          <a:custGeom>
            <a:avLst/>
            <a:gdLst>
              <a:gd name="connsiteX0" fmla="*/ 1208529 w 6223680"/>
              <a:gd name="connsiteY0" fmla="*/ 0 h 6312568"/>
              <a:gd name="connsiteX1" fmla="*/ 6223680 w 6223680"/>
              <a:gd name="connsiteY1" fmla="*/ 0 h 6312568"/>
              <a:gd name="connsiteX2" fmla="*/ 6223680 w 6223680"/>
              <a:gd name="connsiteY2" fmla="*/ 6312568 h 6312568"/>
              <a:gd name="connsiteX3" fmla="*/ 31369 w 6223680"/>
              <a:gd name="connsiteY3" fmla="*/ 6312568 h 6312568"/>
              <a:gd name="connsiteX4" fmla="*/ 24553 w 6223680"/>
              <a:gd name="connsiteY4" fmla="*/ 6286062 h 6312568"/>
              <a:gd name="connsiteX5" fmla="*/ 0 w 6223680"/>
              <a:gd name="connsiteY5" fmla="*/ 6042501 h 6312568"/>
              <a:gd name="connsiteX6" fmla="*/ 0 w 6223680"/>
              <a:gd name="connsiteY6" fmla="*/ 1208529 h 6312568"/>
              <a:gd name="connsiteX7" fmla="*/ 1208529 w 6223680"/>
              <a:gd name="connsiteY7" fmla="*/ 0 h 6312568"/>
            </a:gdLst>
            <a:ahLst/>
            <a:cxnLst/>
            <a:rect l="l" t="t" r="r" b="b"/>
            <a:pathLst>
              <a:path w="6223680" h="6312568">
                <a:moveTo>
                  <a:pt x="1208529" y="0"/>
                </a:moveTo>
                <a:lnTo>
                  <a:pt x="6223680" y="0"/>
                </a:lnTo>
                <a:lnTo>
                  <a:pt x="6223680" y="6312568"/>
                </a:lnTo>
                <a:lnTo>
                  <a:pt x="31369" y="6312568"/>
                </a:lnTo>
                <a:lnTo>
                  <a:pt x="24553" y="6286062"/>
                </a:lnTo>
                <a:cubicBezTo>
                  <a:pt x="8455" y="6207390"/>
                  <a:pt x="0" y="6125933"/>
                  <a:pt x="0" y="6042501"/>
                </a:cubicBezTo>
                <a:lnTo>
                  <a:pt x="0" y="1208529"/>
                </a:lnTo>
                <a:cubicBezTo>
                  <a:pt x="0" y="541077"/>
                  <a:pt x="541077" y="0"/>
                  <a:pt x="12085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1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 descr="C:/Users/Administrator/Desktop/078c4612ce449eafcf8792c518e2641.jpg078c4612ce449eafcf8792c518e2641"/>
          <p:cNvPicPr>
            <a:picLocks noChangeAspect="1"/>
          </p:cNvPicPr>
          <p:nvPr/>
        </p:nvPicPr>
        <p:blipFill>
          <a:blip r:embed="rId1"/>
          <a:srcRect l="4797" r="4797"/>
          <a:stretch>
            <a:fillRect/>
          </a:stretch>
        </p:blipFill>
        <p:spPr>
          <a:xfrm>
            <a:off x="7222370" y="1507957"/>
            <a:ext cx="5227517" cy="5350043"/>
          </a:xfrm>
          <a:custGeom>
            <a:avLst/>
            <a:gdLst>
              <a:gd name="connsiteX0" fmla="*/ 1048105 w 5227517"/>
              <a:gd name="connsiteY0" fmla="*/ 0 h 5350043"/>
              <a:gd name="connsiteX1" fmla="*/ 5227517 w 5227517"/>
              <a:gd name="connsiteY1" fmla="*/ 0 h 5350043"/>
              <a:gd name="connsiteX2" fmla="*/ 5227517 w 5227517"/>
              <a:gd name="connsiteY2" fmla="*/ 5350043 h 5350043"/>
              <a:gd name="connsiteX3" fmla="*/ 5790 w 5227517"/>
              <a:gd name="connsiteY3" fmla="*/ 5350043 h 5350043"/>
              <a:gd name="connsiteX4" fmla="*/ 5411 w 5227517"/>
              <a:gd name="connsiteY4" fmla="*/ 5347563 h 5350043"/>
              <a:gd name="connsiteX5" fmla="*/ 0 w 5227517"/>
              <a:gd name="connsiteY5" fmla="*/ 5240400 h 5350043"/>
              <a:gd name="connsiteX6" fmla="*/ 0 w 5227517"/>
              <a:gd name="connsiteY6" fmla="*/ 1048105 h 5350043"/>
              <a:gd name="connsiteX7" fmla="*/ 1048105 w 5227517"/>
              <a:gd name="connsiteY7" fmla="*/ 0 h 5350043"/>
            </a:gdLst>
            <a:ahLst/>
            <a:cxnLst/>
            <a:rect l="l" t="t" r="r" b="b"/>
            <a:pathLst>
              <a:path w="5227517" h="5350043">
                <a:moveTo>
                  <a:pt x="1048105" y="0"/>
                </a:moveTo>
                <a:lnTo>
                  <a:pt x="5227517" y="0"/>
                </a:lnTo>
                <a:lnTo>
                  <a:pt x="5227517" y="5350043"/>
                </a:lnTo>
                <a:lnTo>
                  <a:pt x="5790" y="5350043"/>
                </a:lnTo>
                <a:lnTo>
                  <a:pt x="5411" y="5347563"/>
                </a:lnTo>
                <a:cubicBezTo>
                  <a:pt x="1833" y="5312329"/>
                  <a:pt x="0" y="5276578"/>
                  <a:pt x="0" y="5240400"/>
                </a:cubicBezTo>
                <a:lnTo>
                  <a:pt x="0" y="1048105"/>
                </a:lnTo>
                <a:cubicBezTo>
                  <a:pt x="0" y="469253"/>
                  <a:pt x="469253" y="0"/>
                  <a:pt x="104810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</p:spPr>
      </p:pic>
      <p:sp>
        <p:nvSpPr>
          <p:cNvPr id="9" name="标题 1"/>
          <p:cNvSpPr txBox="1"/>
          <p:nvPr/>
        </p:nvSpPr>
        <p:spPr>
          <a:xfrm flipH="1">
            <a:off x="660400" y="6235700"/>
            <a:ext cx="11531600" cy="622300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2"/>
            </p:custDataLst>
          </p:nvPr>
        </p:nvSpPr>
        <p:spPr>
          <a:xfrm>
            <a:off x="666178" y="3931080"/>
            <a:ext cx="4988055" cy="497114"/>
          </a:xfrm>
          <a:prstGeom prst="roundRect">
            <a:avLst/>
          </a:prstGeom>
          <a:noFill/>
          <a:ln w="12700" cap="flat">
            <a:solidFill>
              <a:schemeClr val="accent1"/>
            </a:solidFill>
            <a:miter/>
          </a:ln>
          <a:effectLst>
            <a:outerShdw blurRad="381000" dist="317500" dir="2700000" algn="tl" rotWithShape="0">
              <a:schemeClr val="tx1">
                <a:alpha val="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1400" dirty="0"/>
              <a:t>         </a:t>
            </a:r>
            <a:r>
              <a:rPr kumimoji="1" lang="zh-CN" altLang="en-US" sz="1200" dirty="0"/>
              <a:t>小组成员：白靖妍、马雯丽、王佳丽、仵梦雅、赵益萍、李思涵</a:t>
            </a:r>
            <a:endParaRPr kumimoji="1" lang="zh-CN" altLang="en-US" sz="1200" dirty="0"/>
          </a:p>
        </p:txBody>
      </p:sp>
      <p:sp>
        <p:nvSpPr>
          <p:cNvPr id="12" name="标题 1"/>
          <p:cNvSpPr txBox="1"/>
          <p:nvPr>
            <p:custDataLst>
              <p:tags r:id="rId3"/>
            </p:custDataLst>
          </p:nvPr>
        </p:nvSpPr>
        <p:spPr>
          <a:xfrm>
            <a:off x="660400" y="3926470"/>
            <a:ext cx="497114" cy="497114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4"/>
            </p:custDataLst>
          </p:nvPr>
        </p:nvSpPr>
        <p:spPr>
          <a:xfrm>
            <a:off x="779085" y="4029845"/>
            <a:ext cx="259743" cy="28136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>
            <a:off x="4017222" y="6546850"/>
            <a:ext cx="6041178" cy="0"/>
          </a:xfrm>
          <a:prstGeom prst="straightConnector1">
            <a:avLst/>
          </a:prstGeom>
          <a:noFill/>
          <a:ln w="19050" cap="sq">
            <a:solidFill>
              <a:schemeClr val="bg1">
                <a:alpha val="100000"/>
              </a:schemeClr>
            </a:solidFill>
            <a:prstDash val="solid"/>
            <a:miter/>
            <a:tailEnd type="triangle"/>
          </a:ln>
        </p:spPr>
      </p:cxnSp>
      <p:sp>
        <p:nvSpPr>
          <p:cNvPr id="22" name="标题 1"/>
          <p:cNvSpPr txBox="1"/>
          <p:nvPr/>
        </p:nvSpPr>
        <p:spPr>
          <a:xfrm>
            <a:off x="666115" y="4810125"/>
            <a:ext cx="497205" cy="447040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0800000" flipH="1" flipV="1">
            <a:off x="744860" y="4875065"/>
            <a:ext cx="328203" cy="317615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5449240" y="1581473"/>
            <a:ext cx="907286" cy="26230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11492408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11561807" y="6481963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1071889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11137321" y="6481963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10651370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10718596" y="6481963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10230851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0305226" y="6481963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>
            <p:custDataLst>
              <p:tags r:id="rId1"/>
            </p:custDataLst>
          </p:nvPr>
        </p:nvGrpSpPr>
        <p:grpSpPr>
          <a:xfrm>
            <a:off x="1101090" y="2175510"/>
            <a:ext cx="3917315" cy="1473835"/>
            <a:chOff x="671651" y="3039974"/>
            <a:chExt cx="3917557" cy="1651565"/>
          </a:xfrm>
        </p:grpSpPr>
        <p:sp>
          <p:nvSpPr>
            <p:cNvPr id="5" name="标题 1"/>
            <p:cNvSpPr txBox="1"/>
            <p:nvPr>
              <p:custDataLst>
                <p:tags r:id="rId2"/>
              </p:custDataLst>
            </p:nvPr>
          </p:nvSpPr>
          <p:spPr>
            <a:xfrm>
              <a:off x="3240911" y="3039974"/>
              <a:ext cx="1321994" cy="31033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r">
                <a:lnSpc>
                  <a:spcPct val="130000"/>
                </a:lnSpc>
              </a:pPr>
              <a:r>
                <a:rPr kumimoji="1" lang="en-US" altLang="zh-CN" sz="1600" b="1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 CN Bold" panose="020B0800000000000000" charset="-122"/>
                </a:rPr>
                <a:t>社交互动功能</a:t>
              </a:r>
              <a:endParaRPr kumimoji="1" lang="zh-CN" altLang="en-US" b="1" dirty="0">
                <a:ea typeface="宋体" panose="02010600030101010101" pitchFamily="2" charset="-122"/>
              </a:endParaRPr>
            </a:p>
          </p:txBody>
        </p:sp>
        <p:sp>
          <p:nvSpPr>
            <p:cNvPr id="6" name="标题 1"/>
            <p:cNvSpPr txBox="1"/>
            <p:nvPr>
              <p:custDataLst>
                <p:tags r:id="rId3"/>
              </p:custDataLst>
            </p:nvPr>
          </p:nvSpPr>
          <p:spPr>
            <a:xfrm>
              <a:off x="671651" y="3388410"/>
              <a:ext cx="3917557" cy="1303129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r">
                <a:lnSpc>
                  <a:spcPct val="150000"/>
                </a:lnSpc>
              </a:pP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对笔记、评论进行点赞、收藏、分享，支持回复评论形成互动链条，查看个人互动记录（点赞、回复等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）。</a:t>
              </a:r>
              <a:endParaRPr kumimoji="1" lang="zh-CN" altLang="en-US" dirty="0">
                <a:ea typeface="宋体" panose="02010600030101010101" pitchFamily="2" charset="-122"/>
              </a:endParaRPr>
            </a:p>
          </p:txBody>
        </p:sp>
      </p:grpSp>
      <p:grpSp>
        <p:nvGrpSpPr>
          <p:cNvPr id="27" name="组合 26"/>
          <p:cNvGrpSpPr/>
          <p:nvPr>
            <p:custDataLst>
              <p:tags r:id="rId4"/>
            </p:custDataLst>
          </p:nvPr>
        </p:nvGrpSpPr>
        <p:grpSpPr>
          <a:xfrm>
            <a:off x="7019501" y="1642913"/>
            <a:ext cx="3917557" cy="1095375"/>
            <a:chOff x="7601341" y="4565129"/>
            <a:chExt cx="3917557" cy="1095375"/>
          </a:xfrm>
        </p:grpSpPr>
        <p:sp>
          <p:nvSpPr>
            <p:cNvPr id="7" name="标题 1"/>
            <p:cNvSpPr txBox="1"/>
            <p:nvPr>
              <p:custDataLst>
                <p:tags r:id="rId5"/>
              </p:custDataLst>
            </p:nvPr>
          </p:nvSpPr>
          <p:spPr>
            <a:xfrm>
              <a:off x="7601341" y="4565129"/>
              <a:ext cx="3917557" cy="31033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1600" b="1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 CN Bold" panose="020B0800000000000000" charset="-122"/>
                </a:rPr>
                <a:t>校园信息查询</a:t>
              </a:r>
              <a:endParaRPr kumimoji="1" lang="zh-CN" altLang="en-US" b="1" dirty="0">
                <a:ea typeface="宋体" panose="02010600030101010101" pitchFamily="2" charset="-122"/>
              </a:endParaRPr>
            </a:p>
          </p:txBody>
        </p:sp>
        <p:sp>
          <p:nvSpPr>
            <p:cNvPr id="8" name="标题 1"/>
            <p:cNvSpPr txBox="1"/>
            <p:nvPr>
              <p:custDataLst>
                <p:tags r:id="rId6"/>
              </p:custDataLst>
            </p:nvPr>
          </p:nvSpPr>
          <p:spPr>
            <a:xfrm>
              <a:off x="7601341" y="4869294"/>
              <a:ext cx="3917315" cy="79121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搜索校园设施、课表、成绩、考试信息等，</a:t>
              </a:r>
              <a:r>
                <a:rPr kumimoji="1" lang="zh-CN" altLang="en-US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支持语音、文本输入和附件导入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。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并</a:t>
              </a:r>
              <a:r>
                <a:rPr kumimoji="1" lang="zh-CN" altLang="en-US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  <a:sym typeface="+mn-ea"/>
                </a:rPr>
                <a:t>保留历史问询记录以便追溯</a:t>
              </a:r>
              <a:endParaRPr kumimoji="1" lang="zh-CN" altLang="en-US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 panose="020B0400000000000000" charset="-122"/>
              </a:endParaRPr>
            </a:p>
          </p:txBody>
        </p:sp>
      </p:grp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5172652" y="1514819"/>
            <a:ext cx="1155309" cy="115530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5269926" y="1612092"/>
            <a:ext cx="960761" cy="96075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5486400" y="1828565"/>
            <a:ext cx="527814" cy="52781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0"/>
            </p:custDataLst>
          </p:nvPr>
        </p:nvSpPr>
        <p:spPr>
          <a:xfrm flipH="1">
            <a:off x="5864039" y="3039974"/>
            <a:ext cx="1155309" cy="115530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1"/>
            </p:custDataLst>
          </p:nvPr>
        </p:nvSpPr>
        <p:spPr>
          <a:xfrm flipH="1">
            <a:off x="5961313" y="3137247"/>
            <a:ext cx="960761" cy="960759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2"/>
            </p:custDataLst>
          </p:nvPr>
        </p:nvSpPr>
        <p:spPr>
          <a:xfrm flipH="1">
            <a:off x="6177787" y="3373496"/>
            <a:ext cx="527812" cy="488262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8" name="标题 1"/>
          <p:cNvSpPr txBox="1"/>
          <p:nvPr>
            <p:custDataLst>
              <p:tags r:id="rId13"/>
            </p:custDataLst>
          </p:nvPr>
        </p:nvSpPr>
        <p:spPr>
          <a:xfrm>
            <a:off x="5172652" y="4565129"/>
            <a:ext cx="1155309" cy="115530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14"/>
            </p:custDataLst>
          </p:nvPr>
        </p:nvSpPr>
        <p:spPr>
          <a:xfrm>
            <a:off x="5269926" y="4662402"/>
            <a:ext cx="960761" cy="960759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20" name="标题 1"/>
          <p:cNvSpPr txBox="1"/>
          <p:nvPr>
            <p:custDataLst>
              <p:tags r:id="rId15"/>
            </p:custDataLst>
          </p:nvPr>
        </p:nvSpPr>
        <p:spPr>
          <a:xfrm>
            <a:off x="5486400" y="4911735"/>
            <a:ext cx="527814" cy="462093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83521" y="467040"/>
            <a:ext cx="531248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用户需求</a:t>
            </a:r>
            <a:endParaRPr kumimoji="1"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2" name="组合 31"/>
          <p:cNvGrpSpPr/>
          <p:nvPr>
            <p:custDataLst>
              <p:tags r:id="rId16"/>
            </p:custDataLst>
          </p:nvPr>
        </p:nvGrpSpPr>
        <p:grpSpPr>
          <a:xfrm>
            <a:off x="1100855" y="4542696"/>
            <a:ext cx="3917557" cy="1649244"/>
            <a:chOff x="695766" y="3039974"/>
            <a:chExt cx="3917557" cy="1649244"/>
          </a:xfrm>
        </p:grpSpPr>
        <p:sp>
          <p:nvSpPr>
            <p:cNvPr id="33" name="标题 1"/>
            <p:cNvSpPr txBox="1"/>
            <p:nvPr>
              <p:custDataLst>
                <p:tags r:id="rId17"/>
              </p:custDataLst>
            </p:nvPr>
          </p:nvSpPr>
          <p:spPr>
            <a:xfrm>
              <a:off x="3240911" y="3039974"/>
              <a:ext cx="1321994" cy="31033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r">
                <a:lnSpc>
                  <a:spcPct val="130000"/>
                </a:lnSpc>
              </a:pPr>
              <a:r>
                <a:rPr kumimoji="1" lang="zh-CN" altLang="en-US" sz="1600" b="1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数据统计查看</a:t>
              </a:r>
              <a:endParaRPr kumimoji="1" lang="zh-CN" altLang="en-US" b="1" dirty="0">
                <a:ea typeface="宋体" panose="02010600030101010101" pitchFamily="2" charset="-122"/>
              </a:endParaRPr>
            </a:p>
          </p:txBody>
        </p:sp>
        <p:sp>
          <p:nvSpPr>
            <p:cNvPr id="34" name="标题 1"/>
            <p:cNvSpPr txBox="1"/>
            <p:nvPr>
              <p:custDataLst>
                <p:tags r:id="rId18"/>
              </p:custDataLst>
            </p:nvPr>
          </p:nvSpPr>
          <p:spPr>
            <a:xfrm>
              <a:off x="695766" y="3386089"/>
              <a:ext cx="3917557" cy="1303129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just">
                <a:lnSpc>
                  <a:spcPts val="2200"/>
                </a:lnSpc>
              </a:pPr>
              <a:r>
                <a:rPr kumimoji="1" lang="zh-CN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查看动态数（笔记数量）、用户互动数据（点赞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/ </a:t>
              </a:r>
              <a:r>
                <a:rPr kumimoji="1" lang="zh-CN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收藏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 / </a:t>
              </a:r>
              <a:r>
                <a:rPr kumimoji="1" lang="zh-CN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评论总数）及反馈处理进度。</a:t>
              </a:r>
              <a:endParaRPr kumimoji="1" lang="zh-CN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35" name="组合 34"/>
          <p:cNvGrpSpPr/>
          <p:nvPr>
            <p:custDataLst>
              <p:tags r:id="rId19"/>
            </p:custDataLst>
          </p:nvPr>
        </p:nvGrpSpPr>
        <p:grpSpPr>
          <a:xfrm>
            <a:off x="7250555" y="3191503"/>
            <a:ext cx="3917559" cy="1607071"/>
            <a:chOff x="7601341" y="4565129"/>
            <a:chExt cx="3917559" cy="1607071"/>
          </a:xfrm>
        </p:grpSpPr>
        <p:sp>
          <p:nvSpPr>
            <p:cNvPr id="36" name="标题 1"/>
            <p:cNvSpPr txBox="1"/>
            <p:nvPr>
              <p:custDataLst>
                <p:tags r:id="rId20"/>
              </p:custDataLst>
            </p:nvPr>
          </p:nvSpPr>
          <p:spPr>
            <a:xfrm>
              <a:off x="7601341" y="4565129"/>
              <a:ext cx="3917557" cy="31033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zh-CN" altLang="en-US" sz="1600" b="1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个人中心管理</a:t>
              </a:r>
              <a:endParaRPr kumimoji="1" lang="zh-CN" altLang="en-US" b="1" dirty="0">
                <a:ea typeface="宋体" panose="02010600030101010101" pitchFamily="2" charset="-122"/>
              </a:endParaRPr>
            </a:p>
          </p:txBody>
        </p:sp>
        <p:sp>
          <p:nvSpPr>
            <p:cNvPr id="37" name="标题 1"/>
            <p:cNvSpPr txBox="1"/>
            <p:nvPr>
              <p:custDataLst>
                <p:tags r:id="rId21"/>
              </p:custDataLst>
            </p:nvPr>
          </p:nvSpPr>
          <p:spPr>
            <a:xfrm>
              <a:off x="7601343" y="4869071"/>
              <a:ext cx="3917557" cy="1303129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zh-CN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编辑个人资料，查看发布的笔记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/</a:t>
              </a:r>
              <a:r>
                <a:rPr kumimoji="1" lang="zh-CN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评论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/</a:t>
              </a:r>
              <a:r>
                <a:rPr kumimoji="1" lang="zh-CN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收藏内容，管理互动数据（点赞总数、收藏列表等）。</a:t>
              </a:r>
              <a:endPara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40" name="组合 39"/>
          <p:cNvGrpSpPr/>
          <p:nvPr>
            <p:custDataLst>
              <p:tags r:id="rId22"/>
            </p:custDataLst>
          </p:nvPr>
        </p:nvGrpSpPr>
        <p:grpSpPr>
          <a:xfrm>
            <a:off x="6799419" y="4740470"/>
            <a:ext cx="3917557" cy="1239520"/>
            <a:chOff x="7601342" y="4546576"/>
            <a:chExt cx="3917557" cy="1239520"/>
          </a:xfrm>
        </p:grpSpPr>
        <p:sp>
          <p:nvSpPr>
            <p:cNvPr id="41" name="标题 1"/>
            <p:cNvSpPr txBox="1"/>
            <p:nvPr>
              <p:custDataLst>
                <p:tags r:id="rId23"/>
              </p:custDataLst>
            </p:nvPr>
          </p:nvSpPr>
          <p:spPr>
            <a:xfrm>
              <a:off x="7601342" y="4546576"/>
              <a:ext cx="3917557" cy="31033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zh-CN" altLang="en-US" sz="1600" b="1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操作便捷性</a:t>
              </a:r>
              <a:endParaRPr kumimoji="1" lang="zh-CN" altLang="en-US" b="1" dirty="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42" name="标题 1"/>
            <p:cNvSpPr txBox="1"/>
            <p:nvPr>
              <p:custDataLst>
                <p:tags r:id="rId24"/>
              </p:custDataLst>
            </p:nvPr>
          </p:nvSpPr>
          <p:spPr>
            <a:xfrm>
              <a:off x="7601342" y="4869156"/>
              <a:ext cx="3917315" cy="91694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>
                <a:lnSpc>
                  <a:spcPct val="150000"/>
                </a:lnSpc>
              </a:pPr>
              <a:r>
                <a:rPr kumimoji="1" lang="zh-CN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首页快速进入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AI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问答页面</a:t>
              </a:r>
              <a:r>
                <a:rPr kumimoji="1" lang="zh-CN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，简化发布流程，适配移动端操作，支持搜索联想与智能推荐相关内容。</a:t>
              </a:r>
              <a:endParaRPr kumimoji="1" lang="zh-CN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algn="l">
                <a:lnSpc>
                  <a:spcPct val="150000"/>
                </a:lnSpc>
              </a:pPr>
              <a:endPara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功能需求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44" name="组合 43"/>
          <p:cNvGrpSpPr/>
          <p:nvPr>
            <p:custDataLst>
              <p:tags r:id="rId1"/>
            </p:custDataLst>
          </p:nvPr>
        </p:nvGrpSpPr>
        <p:grpSpPr>
          <a:xfrm>
            <a:off x="194869" y="1085162"/>
            <a:ext cx="1682444" cy="512622"/>
            <a:chOff x="493483" y="1319497"/>
            <a:chExt cx="1215544" cy="136672"/>
          </a:xfrm>
        </p:grpSpPr>
        <p:sp>
          <p:nvSpPr>
            <p:cNvPr id="47" name="标题 1"/>
            <p:cNvSpPr txBox="1"/>
            <p:nvPr>
              <p:custDataLst>
                <p:tags r:id="rId2"/>
              </p:custDataLst>
            </p:nvPr>
          </p:nvSpPr>
          <p:spPr>
            <a:xfrm>
              <a:off x="493483" y="1319497"/>
              <a:ext cx="345303" cy="13667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01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标题 1"/>
            <p:cNvSpPr txBox="1"/>
            <p:nvPr>
              <p:custDataLst>
                <p:tags r:id="rId3"/>
              </p:custDataLst>
            </p:nvPr>
          </p:nvSpPr>
          <p:spPr>
            <a:xfrm>
              <a:off x="599726" y="1350502"/>
              <a:ext cx="1109301" cy="9748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50000"/>
                </a:lnSpc>
              </a:pPr>
              <a:r>
                <a:rPr kumimoji="1" lang="zh-CN" altLang="en-US" sz="1600" b="1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社交互动</a:t>
              </a:r>
              <a:endPara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rcRect r="-1706" b="11244"/>
          <a:stretch>
            <a:fillRect/>
          </a:stretch>
        </p:blipFill>
        <p:spPr>
          <a:xfrm>
            <a:off x="194945" y="1691640"/>
            <a:ext cx="2905760" cy="4994275"/>
          </a:xfrm>
          <a:prstGeom prst="rect">
            <a:avLst/>
          </a:prstGeom>
        </p:spPr>
      </p:pic>
      <p:grpSp>
        <p:nvGrpSpPr>
          <p:cNvPr id="2" name="组合 1"/>
          <p:cNvGrpSpPr/>
          <p:nvPr>
            <p:custDataLst>
              <p:tags r:id="rId5"/>
            </p:custDataLst>
          </p:nvPr>
        </p:nvGrpSpPr>
        <p:grpSpPr>
          <a:xfrm>
            <a:off x="4150493" y="1086538"/>
            <a:ext cx="2053590" cy="541457"/>
            <a:chOff x="-149123" y="1220313"/>
            <a:chExt cx="2053590" cy="462245"/>
          </a:xfrm>
        </p:grpSpPr>
        <p:sp>
          <p:nvSpPr>
            <p:cNvPr id="5" name="标题 1"/>
            <p:cNvSpPr txBox="1"/>
            <p:nvPr>
              <p:custDataLst>
                <p:tags r:id="rId6"/>
              </p:custDataLst>
            </p:nvPr>
          </p:nvSpPr>
          <p:spPr>
            <a:xfrm>
              <a:off x="-149123" y="1220313"/>
              <a:ext cx="618717" cy="46224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02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标题 1"/>
            <p:cNvSpPr txBox="1"/>
            <p:nvPr>
              <p:custDataLst>
                <p:tags r:id="rId7"/>
              </p:custDataLst>
            </p:nvPr>
          </p:nvSpPr>
          <p:spPr>
            <a:xfrm>
              <a:off x="195682" y="1396498"/>
              <a:ext cx="1708785" cy="24286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p>
              <a:pPr algn="ctr">
                <a:lnSpc>
                  <a:spcPct val="150000"/>
                </a:lnSpc>
              </a:pPr>
              <a:r>
                <a:rPr kumimoji="1" lang="zh-CN" altLang="en-US" sz="1600" b="1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校园信息查询</a:t>
              </a:r>
              <a:endPara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03813" y="1718236"/>
            <a:ext cx="2870345" cy="5017625"/>
          </a:xfrm>
          <a:prstGeom prst="rect">
            <a:avLst/>
          </a:prstGeom>
        </p:spPr>
      </p:pic>
      <p:grpSp>
        <p:nvGrpSpPr>
          <p:cNvPr id="12" name="组合 11"/>
          <p:cNvGrpSpPr/>
          <p:nvPr>
            <p:custDataLst>
              <p:tags r:id="rId9"/>
            </p:custDataLst>
          </p:nvPr>
        </p:nvGrpSpPr>
        <p:grpSpPr>
          <a:xfrm>
            <a:off x="7884352" y="1056170"/>
            <a:ext cx="3110400" cy="541457"/>
            <a:chOff x="271322" y="1119482"/>
            <a:chExt cx="3110400" cy="462245"/>
          </a:xfrm>
        </p:grpSpPr>
        <p:sp>
          <p:nvSpPr>
            <p:cNvPr id="19" name="标题 1"/>
            <p:cNvSpPr txBox="1"/>
            <p:nvPr>
              <p:custDataLst>
                <p:tags r:id="rId10"/>
              </p:custDataLst>
            </p:nvPr>
          </p:nvSpPr>
          <p:spPr>
            <a:xfrm>
              <a:off x="633197" y="1119482"/>
              <a:ext cx="618717" cy="46224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03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标题 1"/>
            <p:cNvSpPr txBox="1"/>
            <p:nvPr>
              <p:custDataLst>
                <p:tags r:id="rId11"/>
              </p:custDataLst>
            </p:nvPr>
          </p:nvSpPr>
          <p:spPr>
            <a:xfrm>
              <a:off x="271322" y="1252328"/>
              <a:ext cx="3110400" cy="2862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p>
              <a:pPr algn="ctr">
                <a:lnSpc>
                  <a:spcPct val="150000"/>
                </a:lnSpc>
              </a:pPr>
              <a:r>
                <a:rPr kumimoji="1" lang="zh-CN" altLang="en-US" sz="1600" b="1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个人中心管理</a:t>
              </a:r>
              <a:endPara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21" name="图片 2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140065" y="1658620"/>
            <a:ext cx="2855595" cy="50190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功能需求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44" name="组合 43"/>
          <p:cNvGrpSpPr/>
          <p:nvPr>
            <p:custDataLst>
              <p:tags r:id="rId1"/>
            </p:custDataLst>
          </p:nvPr>
        </p:nvGrpSpPr>
        <p:grpSpPr>
          <a:xfrm>
            <a:off x="505384" y="1186125"/>
            <a:ext cx="1562735" cy="411569"/>
            <a:chOff x="717826" y="1346415"/>
            <a:chExt cx="1129056" cy="109730"/>
          </a:xfrm>
        </p:grpSpPr>
        <p:sp>
          <p:nvSpPr>
            <p:cNvPr id="47" name="标题 1"/>
            <p:cNvSpPr txBox="1"/>
            <p:nvPr>
              <p:custDataLst>
                <p:tags r:id="rId2"/>
              </p:custDataLst>
            </p:nvPr>
          </p:nvSpPr>
          <p:spPr>
            <a:xfrm>
              <a:off x="717826" y="1346415"/>
              <a:ext cx="283526" cy="9616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04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标题 1"/>
            <p:cNvSpPr txBox="1"/>
            <p:nvPr>
              <p:custDataLst>
                <p:tags r:id="rId3"/>
              </p:custDataLst>
            </p:nvPr>
          </p:nvSpPr>
          <p:spPr>
            <a:xfrm>
              <a:off x="935746" y="1369971"/>
              <a:ext cx="911136" cy="8617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50000"/>
                </a:lnSpc>
              </a:pPr>
              <a:r>
                <a:rPr kumimoji="1" lang="zh-CN" altLang="en-US" sz="1600" b="1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反馈与</a:t>
              </a:r>
              <a:r>
                <a:rPr kumimoji="1" lang="zh-CN" altLang="en-US" sz="1600" b="1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处理</a:t>
              </a:r>
              <a:endParaRPr kumimoji="1" lang="zh-CN" altLang="en-US" sz="16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组合 1"/>
          <p:cNvGrpSpPr/>
          <p:nvPr>
            <p:custDataLst>
              <p:tags r:id="rId4"/>
            </p:custDataLst>
          </p:nvPr>
        </p:nvGrpSpPr>
        <p:grpSpPr>
          <a:xfrm>
            <a:off x="4150493" y="1086538"/>
            <a:ext cx="1861185" cy="541457"/>
            <a:chOff x="-149123" y="1220313"/>
            <a:chExt cx="1861185" cy="462245"/>
          </a:xfrm>
        </p:grpSpPr>
        <p:sp>
          <p:nvSpPr>
            <p:cNvPr id="5" name="标题 1"/>
            <p:cNvSpPr txBox="1"/>
            <p:nvPr>
              <p:custDataLst>
                <p:tags r:id="rId5"/>
              </p:custDataLst>
            </p:nvPr>
          </p:nvSpPr>
          <p:spPr>
            <a:xfrm>
              <a:off x="-149123" y="1220313"/>
              <a:ext cx="618717" cy="46224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05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标题 1"/>
            <p:cNvSpPr txBox="1"/>
            <p:nvPr>
              <p:custDataLst>
                <p:tags r:id="rId6"/>
              </p:custDataLst>
            </p:nvPr>
          </p:nvSpPr>
          <p:spPr>
            <a:xfrm>
              <a:off x="3277" y="1413845"/>
              <a:ext cx="1708785" cy="24286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p>
              <a:pPr algn="ctr">
                <a:lnSpc>
                  <a:spcPct val="150000"/>
                </a:lnSpc>
              </a:pPr>
              <a:r>
                <a:rPr kumimoji="1" lang="zh-CN" altLang="en-US" sz="1600" b="1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管理审核</a:t>
              </a:r>
              <a:endPara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" name="组合 11"/>
          <p:cNvGrpSpPr/>
          <p:nvPr>
            <p:custDataLst>
              <p:tags r:id="rId7"/>
            </p:custDataLst>
          </p:nvPr>
        </p:nvGrpSpPr>
        <p:grpSpPr>
          <a:xfrm>
            <a:off x="8246227" y="1056170"/>
            <a:ext cx="2058035" cy="541457"/>
            <a:chOff x="633197" y="1119482"/>
            <a:chExt cx="2058035" cy="462245"/>
          </a:xfrm>
        </p:grpSpPr>
        <p:sp>
          <p:nvSpPr>
            <p:cNvPr id="19" name="标题 1"/>
            <p:cNvSpPr txBox="1"/>
            <p:nvPr>
              <p:custDataLst>
                <p:tags r:id="rId8"/>
              </p:custDataLst>
            </p:nvPr>
          </p:nvSpPr>
          <p:spPr>
            <a:xfrm>
              <a:off x="633197" y="1119482"/>
              <a:ext cx="618717" cy="46224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06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标题 1"/>
            <p:cNvSpPr txBox="1"/>
            <p:nvPr>
              <p:custDataLst>
                <p:tags r:id="rId9"/>
              </p:custDataLst>
            </p:nvPr>
          </p:nvSpPr>
          <p:spPr>
            <a:xfrm>
              <a:off x="734797" y="1305966"/>
              <a:ext cx="1956435" cy="23256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p>
              <a:pPr algn="ctr">
                <a:lnSpc>
                  <a:spcPct val="150000"/>
                </a:lnSpc>
              </a:pPr>
              <a:r>
                <a:rPr kumimoji="1" lang="zh-CN" altLang="en-US" sz="1600" b="1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知识库管理</a:t>
              </a:r>
              <a:endPara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324485" y="1647825"/>
            <a:ext cx="2847975" cy="502094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3986530" y="1648460"/>
            <a:ext cx="2877185" cy="503301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880350" y="1645920"/>
            <a:ext cx="2831465" cy="50228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非</a:t>
            </a:r>
            <a:r>
              <a:rPr kumimoji="1" lang="en-US" altLang="zh-CN" sz="28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功能</a:t>
            </a:r>
            <a:r>
              <a:rPr kumimoji="1" lang="zh-CN" altLang="en-US" sz="28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性</a:t>
            </a:r>
            <a:r>
              <a:rPr kumimoji="1" lang="en-US" altLang="zh-CN" sz="28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需求</a:t>
            </a:r>
            <a:endParaRPr kumimoji="1"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425180" y="1371018"/>
            <a:ext cx="3330912" cy="1702060"/>
            <a:chOff x="425180" y="1371018"/>
            <a:chExt cx="3330912" cy="1453059"/>
          </a:xfrm>
        </p:grpSpPr>
        <p:sp>
          <p:nvSpPr>
            <p:cNvPr id="31" name="标题 1"/>
            <p:cNvSpPr txBox="1"/>
            <p:nvPr>
              <p:custDataLst>
                <p:tags r:id="rId1"/>
              </p:custDataLst>
            </p:nvPr>
          </p:nvSpPr>
          <p:spPr>
            <a:xfrm>
              <a:off x="425180" y="1387231"/>
              <a:ext cx="3330912" cy="1436846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  <a:ln w="28575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标题 1"/>
            <p:cNvSpPr txBox="1"/>
            <p:nvPr>
              <p:custDataLst>
                <p:tags r:id="rId2"/>
              </p:custDataLst>
            </p:nvPr>
          </p:nvSpPr>
          <p:spPr>
            <a:xfrm>
              <a:off x="567283" y="2132130"/>
              <a:ext cx="3110310" cy="45056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持高并发访问，核心操作如发布、查询响应时间≤</a:t>
              </a:r>
              <a:r>
                <a:rPr lang="en-US" altLang="zh-CN" sz="14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3 </a:t>
              </a:r>
              <a:r>
                <a:rPr lang="zh-CN" altLang="en-US" sz="1400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秒，确保高峰时段稳定运行。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标题 1"/>
            <p:cNvSpPr txBox="1"/>
            <p:nvPr>
              <p:custDataLst>
                <p:tags r:id="rId3"/>
              </p:custDataLst>
            </p:nvPr>
          </p:nvSpPr>
          <p:spPr>
            <a:xfrm>
              <a:off x="1781277" y="1371018"/>
              <a:ext cx="618717" cy="46224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01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标题 1"/>
            <p:cNvSpPr txBox="1"/>
            <p:nvPr>
              <p:custDataLst>
                <p:tags r:id="rId4"/>
              </p:custDataLst>
            </p:nvPr>
          </p:nvSpPr>
          <p:spPr>
            <a:xfrm>
              <a:off x="535434" y="1808161"/>
              <a:ext cx="3110400" cy="2862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b="1" kern="100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性能需求</a:t>
              </a:r>
              <a:endPara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402280" y="1368751"/>
            <a:ext cx="3330912" cy="1693954"/>
            <a:chOff x="425180" y="1371018"/>
            <a:chExt cx="3330912" cy="1453059"/>
          </a:xfrm>
        </p:grpSpPr>
        <p:sp>
          <p:nvSpPr>
            <p:cNvPr id="45" name="标题 1"/>
            <p:cNvSpPr txBox="1"/>
            <p:nvPr>
              <p:custDataLst>
                <p:tags r:id="rId5"/>
              </p:custDataLst>
            </p:nvPr>
          </p:nvSpPr>
          <p:spPr>
            <a:xfrm>
              <a:off x="425180" y="1387231"/>
              <a:ext cx="3330912" cy="1436846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  <a:ln w="28575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标题 1"/>
            <p:cNvSpPr txBox="1"/>
            <p:nvPr>
              <p:custDataLst>
                <p:tags r:id="rId6"/>
              </p:custDataLst>
            </p:nvPr>
          </p:nvSpPr>
          <p:spPr>
            <a:xfrm>
              <a:off x="600028" y="2006798"/>
              <a:ext cx="3110310" cy="45056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用户数据加密存储（如密码哈希处理），敏感操作（删除、修改）二次验证，防范 </a:t>
              </a:r>
              <a:r>
                <a:rPr lang="en-US" altLang="zh-CN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SQL </a:t>
              </a:r>
              <a:r>
                <a:rPr lang="zh-CN" altLang="en-US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注入、</a:t>
              </a:r>
              <a:r>
                <a:rPr lang="en-US" altLang="zh-CN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XSS </a:t>
              </a:r>
              <a:r>
                <a:rPr lang="zh-CN" altLang="en-US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攻击。</a:t>
              </a:r>
              <a:endParaRPr lang="zh-CN" altLang="en-US" sz="1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7" name="标题 1"/>
            <p:cNvSpPr txBox="1"/>
            <p:nvPr>
              <p:custDataLst>
                <p:tags r:id="rId7"/>
              </p:custDataLst>
            </p:nvPr>
          </p:nvSpPr>
          <p:spPr>
            <a:xfrm>
              <a:off x="1781277" y="1371018"/>
              <a:ext cx="618717" cy="46224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02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8" name="标题 1"/>
            <p:cNvSpPr txBox="1"/>
            <p:nvPr>
              <p:custDataLst>
                <p:tags r:id="rId8"/>
              </p:custDataLst>
            </p:nvPr>
          </p:nvSpPr>
          <p:spPr>
            <a:xfrm>
              <a:off x="554274" y="1794550"/>
              <a:ext cx="3110400" cy="24920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50000"/>
                </a:lnSpc>
              </a:pPr>
              <a:r>
                <a:rPr kumimoji="1" lang="zh-CN" altLang="en-US" sz="1600" b="1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安全性</a:t>
              </a:r>
              <a:endPara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8435908" y="1371018"/>
            <a:ext cx="3330912" cy="1702060"/>
            <a:chOff x="425180" y="1371018"/>
            <a:chExt cx="3330912" cy="1453059"/>
          </a:xfrm>
        </p:grpSpPr>
        <p:sp>
          <p:nvSpPr>
            <p:cNvPr id="56" name="标题 1"/>
            <p:cNvSpPr txBox="1"/>
            <p:nvPr>
              <p:custDataLst>
                <p:tags r:id="rId9"/>
              </p:custDataLst>
            </p:nvPr>
          </p:nvSpPr>
          <p:spPr>
            <a:xfrm>
              <a:off x="425180" y="1387231"/>
              <a:ext cx="3330912" cy="1436846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  <a:ln w="28575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标题 1"/>
            <p:cNvSpPr txBox="1"/>
            <p:nvPr>
              <p:custDataLst>
                <p:tags r:id="rId10"/>
              </p:custDataLst>
            </p:nvPr>
          </p:nvSpPr>
          <p:spPr>
            <a:xfrm>
              <a:off x="571634" y="2029199"/>
              <a:ext cx="3110310" cy="45056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系统 </a:t>
              </a:r>
              <a:r>
                <a:rPr lang="en-US" altLang="zh-CN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7×24 </a:t>
              </a:r>
              <a:r>
                <a:rPr lang="zh-CN" altLang="en-US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小时可用，故障恢复时间≤</a:t>
              </a:r>
              <a:r>
                <a:rPr lang="en-US" altLang="zh-CN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1 </a:t>
              </a:r>
              <a:r>
                <a:rPr lang="zh-CN" altLang="en-US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小时，关键功能（信息查询、互动）无单点故障。</a:t>
              </a:r>
              <a:endParaRPr lang="zh-CN" altLang="en-US" sz="1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58" name="标题 1"/>
            <p:cNvSpPr txBox="1"/>
            <p:nvPr>
              <p:custDataLst>
                <p:tags r:id="rId11"/>
              </p:custDataLst>
            </p:nvPr>
          </p:nvSpPr>
          <p:spPr>
            <a:xfrm>
              <a:off x="1781277" y="1371018"/>
              <a:ext cx="618717" cy="46224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03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9" name="标题 1"/>
            <p:cNvSpPr txBox="1"/>
            <p:nvPr>
              <p:custDataLst>
                <p:tags r:id="rId12"/>
              </p:custDataLst>
            </p:nvPr>
          </p:nvSpPr>
          <p:spPr>
            <a:xfrm>
              <a:off x="535434" y="1759360"/>
              <a:ext cx="3110400" cy="2862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50000"/>
                </a:lnSpc>
              </a:pPr>
              <a:r>
                <a:rPr lang="zh-CN" altLang="zh-CN" sz="1600" b="1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可用性</a:t>
              </a:r>
              <a:endPara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425178" y="3662884"/>
            <a:ext cx="3330912" cy="1709097"/>
            <a:chOff x="425180" y="1365011"/>
            <a:chExt cx="3330912" cy="1459066"/>
          </a:xfrm>
        </p:grpSpPr>
        <p:sp>
          <p:nvSpPr>
            <p:cNvPr id="62" name="标题 1"/>
            <p:cNvSpPr txBox="1"/>
            <p:nvPr>
              <p:custDataLst>
                <p:tags r:id="rId13"/>
              </p:custDataLst>
            </p:nvPr>
          </p:nvSpPr>
          <p:spPr>
            <a:xfrm>
              <a:off x="425180" y="1387231"/>
              <a:ext cx="3330912" cy="1436846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  <a:ln w="28575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3" name="标题 1"/>
            <p:cNvSpPr txBox="1"/>
            <p:nvPr>
              <p:custDataLst>
                <p:tags r:id="rId14"/>
              </p:custDataLst>
            </p:nvPr>
          </p:nvSpPr>
          <p:spPr>
            <a:xfrm>
              <a:off x="567284" y="2010290"/>
              <a:ext cx="3110310" cy="45056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代码结构清晰，模块松耦合，配备日志系统便于故障排查，支持远程更新与热部署。</a:t>
              </a:r>
              <a:endParaRPr lang="zh-CN" altLang="en-US" sz="1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64" name="标题 1"/>
            <p:cNvSpPr txBox="1"/>
            <p:nvPr>
              <p:custDataLst>
                <p:tags r:id="rId15"/>
              </p:custDataLst>
            </p:nvPr>
          </p:nvSpPr>
          <p:spPr>
            <a:xfrm>
              <a:off x="1781276" y="1365011"/>
              <a:ext cx="618717" cy="46224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04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5" name="标题 1"/>
            <p:cNvSpPr txBox="1"/>
            <p:nvPr>
              <p:custDataLst>
                <p:tags r:id="rId16"/>
              </p:custDataLst>
            </p:nvPr>
          </p:nvSpPr>
          <p:spPr>
            <a:xfrm>
              <a:off x="535435" y="1712948"/>
              <a:ext cx="3110400" cy="2862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b="1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可维护性</a:t>
              </a:r>
              <a:endPara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421118" y="3635348"/>
            <a:ext cx="3330912" cy="1702060"/>
            <a:chOff x="425180" y="1371018"/>
            <a:chExt cx="3330912" cy="1453059"/>
          </a:xfrm>
        </p:grpSpPr>
        <p:sp>
          <p:nvSpPr>
            <p:cNvPr id="68" name="标题 1"/>
            <p:cNvSpPr txBox="1"/>
            <p:nvPr>
              <p:custDataLst>
                <p:tags r:id="rId17"/>
              </p:custDataLst>
            </p:nvPr>
          </p:nvSpPr>
          <p:spPr>
            <a:xfrm>
              <a:off x="425180" y="1387231"/>
              <a:ext cx="3330912" cy="1436846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  <a:ln w="28575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9" name="标题 1"/>
            <p:cNvSpPr txBox="1"/>
            <p:nvPr>
              <p:custDataLst>
                <p:tags r:id="rId18"/>
              </p:custDataLst>
            </p:nvPr>
          </p:nvSpPr>
          <p:spPr>
            <a:xfrm>
              <a:off x="600029" y="2111473"/>
              <a:ext cx="3110310" cy="45056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界面简洁直观，操作流程引导清晰，具备新手帮助。</a:t>
              </a:r>
              <a:endParaRPr lang="zh-CN" altLang="en-US" sz="1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70" name="标题 1"/>
            <p:cNvSpPr txBox="1"/>
            <p:nvPr>
              <p:custDataLst>
                <p:tags r:id="rId19"/>
              </p:custDataLst>
            </p:nvPr>
          </p:nvSpPr>
          <p:spPr>
            <a:xfrm>
              <a:off x="1781277" y="1371018"/>
              <a:ext cx="618717" cy="46224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05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1" name="标题 1"/>
            <p:cNvSpPr txBox="1"/>
            <p:nvPr>
              <p:custDataLst>
                <p:tags r:id="rId20"/>
              </p:custDataLst>
            </p:nvPr>
          </p:nvSpPr>
          <p:spPr>
            <a:xfrm>
              <a:off x="557294" y="1747735"/>
              <a:ext cx="3110400" cy="2862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b="1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易用性</a:t>
              </a:r>
              <a:endPara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8435908" y="3556772"/>
            <a:ext cx="3330912" cy="1750436"/>
            <a:chOff x="425181" y="1371018"/>
            <a:chExt cx="3330912" cy="1494358"/>
          </a:xfrm>
        </p:grpSpPr>
        <p:sp>
          <p:nvSpPr>
            <p:cNvPr id="73" name="标题 1"/>
            <p:cNvSpPr txBox="1"/>
            <p:nvPr>
              <p:custDataLst>
                <p:tags r:id="rId21"/>
              </p:custDataLst>
            </p:nvPr>
          </p:nvSpPr>
          <p:spPr>
            <a:xfrm>
              <a:off x="425181" y="1428530"/>
              <a:ext cx="3330912" cy="1436846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  <a:ln w="28575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4" name="标题 1"/>
            <p:cNvSpPr txBox="1"/>
            <p:nvPr>
              <p:custDataLst>
                <p:tags r:id="rId22"/>
              </p:custDataLst>
            </p:nvPr>
          </p:nvSpPr>
          <p:spPr>
            <a:xfrm>
              <a:off x="571635" y="2004095"/>
              <a:ext cx="3110310" cy="45056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50000"/>
                </a:lnSpc>
              </a:pPr>
              <a:r>
                <a:rPr lang="zh-CN" altLang="en-US" sz="1400" kern="100" dirty="0"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符合校园数据隐私政策，用户敏感信息（如成绩、反馈内容）访问权限分级控制。</a:t>
              </a:r>
              <a:endParaRPr lang="zh-CN" altLang="en-US" sz="1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75" name="标题 1"/>
            <p:cNvSpPr txBox="1"/>
            <p:nvPr>
              <p:custDataLst>
                <p:tags r:id="rId23"/>
              </p:custDataLst>
            </p:nvPr>
          </p:nvSpPr>
          <p:spPr>
            <a:xfrm>
              <a:off x="1781277" y="1371018"/>
              <a:ext cx="618717" cy="46224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2400" dirty="0">
                  <a:ln w="12700">
                    <a:noFill/>
                  </a:ln>
                  <a:latin typeface="Times New Roman" panose="02020603050405020304" pitchFamily="18" charset="0"/>
                  <a:ea typeface="OPPOSans R" panose="00020600040101010101" charset="-122"/>
                  <a:cs typeface="Times New Roman" panose="02020603050405020304" pitchFamily="18" charset="0"/>
                </a:rPr>
                <a:t>06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" name="标题 1"/>
            <p:cNvSpPr txBox="1"/>
            <p:nvPr>
              <p:custDataLst>
                <p:tags r:id="rId24"/>
              </p:custDataLst>
            </p:nvPr>
          </p:nvSpPr>
          <p:spPr>
            <a:xfrm>
              <a:off x="535435" y="1745615"/>
              <a:ext cx="3110400" cy="28623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50000"/>
                </a:lnSpc>
              </a:pPr>
              <a:r>
                <a:rPr lang="zh-CN" altLang="en-US" sz="1600" b="1" dirty="0"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合规性</a:t>
              </a:r>
              <a:endParaRPr kumimoji="1"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6602655" y="976070"/>
            <a:ext cx="5799105" cy="5881929"/>
          </a:xfrm>
          <a:custGeom>
            <a:avLst/>
            <a:gdLst>
              <a:gd name="connsiteX0" fmla="*/ 1208529 w 6223680"/>
              <a:gd name="connsiteY0" fmla="*/ 0 h 6312568"/>
              <a:gd name="connsiteX1" fmla="*/ 6223680 w 6223680"/>
              <a:gd name="connsiteY1" fmla="*/ 0 h 6312568"/>
              <a:gd name="connsiteX2" fmla="*/ 6223680 w 6223680"/>
              <a:gd name="connsiteY2" fmla="*/ 6312568 h 6312568"/>
              <a:gd name="connsiteX3" fmla="*/ 31369 w 6223680"/>
              <a:gd name="connsiteY3" fmla="*/ 6312568 h 6312568"/>
              <a:gd name="connsiteX4" fmla="*/ 24553 w 6223680"/>
              <a:gd name="connsiteY4" fmla="*/ 6286062 h 6312568"/>
              <a:gd name="connsiteX5" fmla="*/ 0 w 6223680"/>
              <a:gd name="connsiteY5" fmla="*/ 6042501 h 6312568"/>
              <a:gd name="connsiteX6" fmla="*/ 0 w 6223680"/>
              <a:gd name="connsiteY6" fmla="*/ 1208529 h 6312568"/>
              <a:gd name="connsiteX7" fmla="*/ 1208529 w 6223680"/>
              <a:gd name="connsiteY7" fmla="*/ 0 h 6312568"/>
            </a:gdLst>
            <a:ahLst/>
            <a:cxnLst/>
            <a:rect l="l" t="t" r="r" b="b"/>
            <a:pathLst>
              <a:path w="6223680" h="6312568">
                <a:moveTo>
                  <a:pt x="1208529" y="0"/>
                </a:moveTo>
                <a:lnTo>
                  <a:pt x="6223680" y="0"/>
                </a:lnTo>
                <a:lnTo>
                  <a:pt x="6223680" y="6312568"/>
                </a:lnTo>
                <a:lnTo>
                  <a:pt x="31369" y="6312568"/>
                </a:lnTo>
                <a:lnTo>
                  <a:pt x="24553" y="6286062"/>
                </a:lnTo>
                <a:cubicBezTo>
                  <a:pt x="8455" y="6207390"/>
                  <a:pt x="0" y="6125933"/>
                  <a:pt x="0" y="6042501"/>
                </a:cubicBezTo>
                <a:lnTo>
                  <a:pt x="0" y="1208529"/>
                </a:lnTo>
                <a:cubicBezTo>
                  <a:pt x="0" y="541077"/>
                  <a:pt x="541077" y="0"/>
                  <a:pt x="1208529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37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524" y="3390636"/>
            <a:ext cx="5295236" cy="178067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 b="1" dirty="0"/>
              <a:t>阶段性成果与风险评估</a:t>
            </a:r>
            <a:endParaRPr kumimoji="1" lang="zh-CN" altLang="en-US" sz="2800" b="1" dirty="0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4972157" cy="1507957"/>
          </a:xfrm>
          <a:custGeom>
            <a:avLst/>
            <a:gdLst>
              <a:gd name="connsiteX0" fmla="*/ 0 w 4972157"/>
              <a:gd name="connsiteY0" fmla="*/ 0 h 1507957"/>
              <a:gd name="connsiteX1" fmla="*/ 4972157 w 4972157"/>
              <a:gd name="connsiteY1" fmla="*/ 0 h 1507957"/>
              <a:gd name="connsiteX2" fmla="*/ 4972157 w 4972157"/>
              <a:gd name="connsiteY2" fmla="*/ 690364 h 1507957"/>
              <a:gd name="connsiteX3" fmla="*/ 4154564 w 4972157"/>
              <a:gd name="connsiteY3" fmla="*/ 1507957 h 1507957"/>
              <a:gd name="connsiteX4" fmla="*/ 0 w 4972157"/>
              <a:gd name="connsiteY4" fmla="*/ 1507957 h 1507957"/>
              <a:gd name="connsiteX5" fmla="*/ 0 w 4972157"/>
              <a:gd name="connsiteY5" fmla="*/ 0 h 1507957"/>
            </a:gdLst>
            <a:ahLst/>
            <a:cxnLst/>
            <a:rect l="l" t="t" r="r" b="b"/>
            <a:pathLst>
              <a:path w="4972157" h="1507957">
                <a:moveTo>
                  <a:pt x="0" y="0"/>
                </a:moveTo>
                <a:lnTo>
                  <a:pt x="4972157" y="0"/>
                </a:lnTo>
                <a:lnTo>
                  <a:pt x="4972157" y="690364"/>
                </a:lnTo>
                <a:cubicBezTo>
                  <a:pt x="4972157" y="1141908"/>
                  <a:pt x="4606108" y="1507957"/>
                  <a:pt x="4154564" y="1507957"/>
                </a:cubicBezTo>
                <a:lnTo>
                  <a:pt x="0" y="150795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998900" y="1329161"/>
            <a:ext cx="5450987" cy="5528839"/>
          </a:xfrm>
          <a:custGeom>
            <a:avLst/>
            <a:gdLst>
              <a:gd name="connsiteX0" fmla="*/ 1208529 w 6223680"/>
              <a:gd name="connsiteY0" fmla="*/ 0 h 6312568"/>
              <a:gd name="connsiteX1" fmla="*/ 6223680 w 6223680"/>
              <a:gd name="connsiteY1" fmla="*/ 0 h 6312568"/>
              <a:gd name="connsiteX2" fmla="*/ 6223680 w 6223680"/>
              <a:gd name="connsiteY2" fmla="*/ 6312568 h 6312568"/>
              <a:gd name="connsiteX3" fmla="*/ 31369 w 6223680"/>
              <a:gd name="connsiteY3" fmla="*/ 6312568 h 6312568"/>
              <a:gd name="connsiteX4" fmla="*/ 24553 w 6223680"/>
              <a:gd name="connsiteY4" fmla="*/ 6286062 h 6312568"/>
              <a:gd name="connsiteX5" fmla="*/ 0 w 6223680"/>
              <a:gd name="connsiteY5" fmla="*/ 6042501 h 6312568"/>
              <a:gd name="connsiteX6" fmla="*/ 0 w 6223680"/>
              <a:gd name="connsiteY6" fmla="*/ 1208529 h 6312568"/>
              <a:gd name="connsiteX7" fmla="*/ 1208529 w 6223680"/>
              <a:gd name="connsiteY7" fmla="*/ 0 h 6312568"/>
            </a:gdLst>
            <a:ahLst/>
            <a:cxnLst/>
            <a:rect l="l" t="t" r="r" b="b"/>
            <a:pathLst>
              <a:path w="6223680" h="6312568">
                <a:moveTo>
                  <a:pt x="1208529" y="0"/>
                </a:moveTo>
                <a:lnTo>
                  <a:pt x="6223680" y="0"/>
                </a:lnTo>
                <a:lnTo>
                  <a:pt x="6223680" y="6312568"/>
                </a:lnTo>
                <a:lnTo>
                  <a:pt x="31369" y="6312568"/>
                </a:lnTo>
                <a:lnTo>
                  <a:pt x="24553" y="6286062"/>
                </a:lnTo>
                <a:cubicBezTo>
                  <a:pt x="8455" y="6207390"/>
                  <a:pt x="0" y="6125933"/>
                  <a:pt x="0" y="6042501"/>
                </a:cubicBezTo>
                <a:lnTo>
                  <a:pt x="0" y="1208529"/>
                </a:lnTo>
                <a:cubicBezTo>
                  <a:pt x="0" y="541077"/>
                  <a:pt x="541077" y="0"/>
                  <a:pt x="12085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1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 descr="C:/Users/Administrator/Desktop/078c4612ce449eafcf8792c518e2641.jpg078c4612ce449eafcf8792c518e2641"/>
          <p:cNvPicPr>
            <a:picLocks noChangeAspect="1"/>
          </p:cNvPicPr>
          <p:nvPr/>
        </p:nvPicPr>
        <p:blipFill>
          <a:blip r:embed="rId1"/>
          <a:srcRect l="4797" r="4797"/>
          <a:stretch>
            <a:fillRect/>
          </a:stretch>
        </p:blipFill>
        <p:spPr>
          <a:xfrm>
            <a:off x="7222370" y="1507957"/>
            <a:ext cx="5227517" cy="5350043"/>
          </a:xfrm>
          <a:custGeom>
            <a:avLst/>
            <a:gdLst>
              <a:gd name="connsiteX0" fmla="*/ 1048105 w 5227517"/>
              <a:gd name="connsiteY0" fmla="*/ 0 h 5350043"/>
              <a:gd name="connsiteX1" fmla="*/ 5227517 w 5227517"/>
              <a:gd name="connsiteY1" fmla="*/ 0 h 5350043"/>
              <a:gd name="connsiteX2" fmla="*/ 5227517 w 5227517"/>
              <a:gd name="connsiteY2" fmla="*/ 5350043 h 5350043"/>
              <a:gd name="connsiteX3" fmla="*/ 5790 w 5227517"/>
              <a:gd name="connsiteY3" fmla="*/ 5350043 h 5350043"/>
              <a:gd name="connsiteX4" fmla="*/ 5411 w 5227517"/>
              <a:gd name="connsiteY4" fmla="*/ 5347563 h 5350043"/>
              <a:gd name="connsiteX5" fmla="*/ 0 w 5227517"/>
              <a:gd name="connsiteY5" fmla="*/ 5240400 h 5350043"/>
              <a:gd name="connsiteX6" fmla="*/ 0 w 5227517"/>
              <a:gd name="connsiteY6" fmla="*/ 1048105 h 5350043"/>
              <a:gd name="connsiteX7" fmla="*/ 1048105 w 5227517"/>
              <a:gd name="connsiteY7" fmla="*/ 0 h 5350043"/>
            </a:gdLst>
            <a:ahLst/>
            <a:cxnLst/>
            <a:rect l="l" t="t" r="r" b="b"/>
            <a:pathLst>
              <a:path w="5227517" h="5350043">
                <a:moveTo>
                  <a:pt x="1048105" y="0"/>
                </a:moveTo>
                <a:lnTo>
                  <a:pt x="5227517" y="0"/>
                </a:lnTo>
                <a:lnTo>
                  <a:pt x="5227517" y="5350043"/>
                </a:lnTo>
                <a:lnTo>
                  <a:pt x="5790" y="5350043"/>
                </a:lnTo>
                <a:lnTo>
                  <a:pt x="5411" y="5347563"/>
                </a:lnTo>
                <a:cubicBezTo>
                  <a:pt x="1833" y="5312329"/>
                  <a:pt x="0" y="5276578"/>
                  <a:pt x="0" y="5240400"/>
                </a:cubicBezTo>
                <a:lnTo>
                  <a:pt x="0" y="1048105"/>
                </a:lnTo>
                <a:cubicBezTo>
                  <a:pt x="0" y="469253"/>
                  <a:pt x="469253" y="0"/>
                  <a:pt x="104810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flipH="1">
            <a:off x="660400" y="6235700"/>
            <a:ext cx="11531600" cy="622300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 flipH="1">
            <a:off x="4017222" y="6546850"/>
            <a:ext cx="6041178" cy="0"/>
          </a:xfrm>
          <a:prstGeom prst="straightConnector1">
            <a:avLst/>
          </a:prstGeom>
          <a:noFill/>
          <a:ln w="19050" cap="sq">
            <a:solidFill>
              <a:schemeClr val="bg1"/>
            </a:solidFill>
            <a:prstDash val="solid"/>
            <a:miter/>
            <a:tailEnd type="triangle"/>
          </a:ln>
        </p:spPr>
      </p:cxnSp>
      <p:cxnSp>
        <p:nvCxnSpPr>
          <p:cNvPr id="17" name="标题 1"/>
          <p:cNvCxnSpPr/>
          <p:nvPr/>
        </p:nvCxnSpPr>
        <p:spPr>
          <a:xfrm>
            <a:off x="-30117" y="3152916"/>
            <a:ext cx="4878843" cy="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prstDash val="solid"/>
            <a:miter/>
            <a:tailEnd type="triangle"/>
          </a:ln>
        </p:spPr>
      </p:cxnSp>
      <p:sp>
        <p:nvSpPr>
          <p:cNvPr id="18" name="标题 1"/>
          <p:cNvSpPr txBox="1"/>
          <p:nvPr/>
        </p:nvSpPr>
        <p:spPr>
          <a:xfrm>
            <a:off x="6305092" y="4211817"/>
            <a:ext cx="689811" cy="689811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0800000" flipH="1" flipV="1">
            <a:off x="6485895" y="4397545"/>
            <a:ext cx="328203" cy="317615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28716" y="2157652"/>
            <a:ext cx="3208087" cy="99302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200F2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110833" y="1130300"/>
            <a:ext cx="2146967" cy="202037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200F2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1492408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1561807" y="6481963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1071889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1137321" y="6481963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10651370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0718596" y="6481963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0230851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10305226" y="6481963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2045652" y="1300480"/>
            <a:ext cx="9150985" cy="3886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 b="1" dirty="0" err="1">
                <a:ln w="12700">
                  <a:noFill/>
                </a:ln>
                <a:latin typeface="Times New Roman" panose="02020603050405020304" pitchFamily="18" charset="0"/>
                <a:ea typeface="宋体" panose="02010600030101010101" pitchFamily="2" charset="-122"/>
                <a:cs typeface="Source Han Sans CN Bold" panose="020B0800000000000000" charset="-122"/>
              </a:rPr>
              <a:t>核心功能成功</a:t>
            </a:r>
            <a:endParaRPr kumimoji="1" lang="zh-CN" altLang="en-US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2228532" y="1673860"/>
            <a:ext cx="8968106" cy="2763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AI问答模块支持500+校园高频问题精准回答，社交互动模块实现发帖/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评论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/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点赞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/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收藏全流程，管理后台完成内容审核与数据统计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。</a:t>
            </a:r>
            <a:endParaRPr kumimoji="1" lang="en-US" altLang="zh-CN" sz="14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Times New Roman" panose="02020603050405020304" pitchFamily="18" charset="0"/>
              <a:ea typeface="宋体" panose="02010600030101010101" pitchFamily="2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实现发帖 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/ 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评论 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/ 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点赞 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/ 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收藏全流程，热门帖子自动排序（按互动量）。</a:t>
            </a:r>
            <a:endParaRPr kumimoji="1" lang="en-US" altLang="zh-CN" sz="14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Times New Roman" panose="02020603050405020304" pitchFamily="18" charset="0"/>
              <a:ea typeface="宋体" panose="02010600030101010101" pitchFamily="2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完成内容审核（敏感词自动标注）、用户权限管理、数据统计看板；审核效率提升 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40%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（对比人工审核），反馈处理周期≤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24 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小时。</a:t>
            </a:r>
            <a:endParaRPr kumimoji="1" lang="en-US" altLang="zh-CN" sz="14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Times New Roman" panose="02020603050405020304" pitchFamily="18" charset="0"/>
              <a:ea typeface="宋体" panose="02010600030101010101" pitchFamily="2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完成教务系统（课表 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/ 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成绩）、图书馆（资源查询）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API 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对接；课表查询成功率≥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95%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，数据延迟≤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10 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分钟（与教务系统同步频率）。</a:t>
            </a:r>
            <a:endParaRPr kumimoji="1" lang="zh-CN" altLang="en-US" sz="14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Times New Roman" panose="02020603050405020304" pitchFamily="18" charset="0"/>
              <a:ea typeface="宋体" panose="02010600030101010101" pitchFamily="2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endParaRPr kumimoji="1" lang="zh-CN" altLang="en-US" sz="14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Times New Roman" panose="02020603050405020304" pitchFamily="18" charset="0"/>
              <a:ea typeface="宋体" panose="02010600030101010101" pitchFamily="2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endParaRPr kumimoji="1" lang="zh-CN" altLang="en-US" sz="14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Times New Roman" panose="02020603050405020304" pitchFamily="18" charset="0"/>
              <a:ea typeface="宋体" panose="02010600030101010101" pitchFamily="2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endParaRPr kumimoji="1" lang="en-US" altLang="zh-CN" sz="1400" dirty="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Times New Roman" panose="02020603050405020304" pitchFamily="18" charset="0"/>
              <a:ea typeface="宋体" panose="02010600030101010101" pitchFamily="2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endParaRPr kumimoji="1"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2045653" y="1818640"/>
            <a:ext cx="106680" cy="10668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 flipV="1">
            <a:off x="982663" y="1130300"/>
            <a:ext cx="876300" cy="876300"/>
          </a:xfrm>
          <a:prstGeom prst="teardrop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1047805" y="1304009"/>
            <a:ext cx="746016" cy="52733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rPr>
              <a:t>01</a:t>
            </a:r>
            <a:endParaRPr kumimoji="1" lang="zh-CN" altLang="en-US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2146982" y="4358359"/>
            <a:ext cx="9150985" cy="3886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 CN Bold" panose="020B0800000000000000" charset="-122"/>
              </a:rPr>
              <a:t>用户与运营指标</a:t>
            </a:r>
            <a:endParaRPr kumimoji="1" lang="zh-CN" altLang="en-US" b="1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982663" y="4184650"/>
            <a:ext cx="9196402" cy="932180"/>
            <a:chOff x="982663" y="2827020"/>
            <a:chExt cx="8817357" cy="932180"/>
          </a:xfrm>
        </p:grpSpPr>
        <p:sp>
          <p:nvSpPr>
            <p:cNvPr id="9" name="标题 1"/>
            <p:cNvSpPr txBox="1"/>
            <p:nvPr/>
          </p:nvSpPr>
          <p:spPr>
            <a:xfrm>
              <a:off x="2228532" y="3370580"/>
              <a:ext cx="7571488" cy="3886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试点阶段注册用户≥500人，日活跃用户≥100人，周留存率≥30%，用户满意度≥85%。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：通过问卷调研，用户满意度≥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85%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，核心功能（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AI 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问答、发帖）易用性评分≥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4 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分（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5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分制）</a:t>
              </a:r>
              <a:endPara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endParaRPr>
            </a:p>
            <a:p>
              <a:pPr algn="l">
                <a:lnSpc>
                  <a:spcPct val="150000"/>
                </a:lnSpc>
              </a:pPr>
              <a:endPara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endParaRPr>
            </a:p>
            <a:p>
              <a:pPr algn="l">
                <a:lnSpc>
                  <a:spcPct val="150000"/>
                </a:lnSpc>
              </a:pPr>
              <a:endPara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2045653" y="3515360"/>
              <a:ext cx="106680" cy="106680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11" name="标题 1"/>
            <p:cNvSpPr txBox="1"/>
            <p:nvPr/>
          </p:nvSpPr>
          <p:spPr>
            <a:xfrm flipV="1">
              <a:off x="982663" y="2827020"/>
              <a:ext cx="876300" cy="876300"/>
            </a:xfrm>
            <a:prstGeom prst="teardrop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1047805" y="3000729"/>
              <a:ext cx="746016" cy="52733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02</a:t>
              </a:r>
              <a:endParaRPr kumimoji="1" lang="zh-CN" altLang="en-US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012120" y="5469960"/>
            <a:ext cx="10213974" cy="985520"/>
            <a:chOff x="982663" y="4523740"/>
            <a:chExt cx="10213974" cy="985520"/>
          </a:xfrm>
        </p:grpSpPr>
        <p:sp>
          <p:nvSpPr>
            <p:cNvPr id="13" name="标题 1"/>
            <p:cNvSpPr txBox="1"/>
            <p:nvPr/>
          </p:nvSpPr>
          <p:spPr>
            <a:xfrm>
              <a:off x="2045652" y="4693920"/>
              <a:ext cx="9150985" cy="3886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 CN Bold" panose="020B0800000000000000" charset="-122"/>
                </a:rPr>
                <a:t>质量与合规成果</a:t>
              </a:r>
              <a:endParaRPr kumimoji="1" lang="zh-CN" altLang="en-US" b="1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2241231" y="5082540"/>
              <a:ext cx="7908377" cy="4267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技术质量达到代码覆盖率≥70%，单元测试通过率≥95%，</a:t>
              </a:r>
              <a:r>
                <a:rPr kumimoji="1" lang="en-US" altLang="zh-CN" sz="14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数据安全方案通过校园信息中心审核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。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完成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《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软件需求规格说明书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》《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测试报告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》《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用户手册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》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等 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8 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份规范文档，符合 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GB/T 8567-2006 </a:t>
              </a:r>
              <a:r>
                <a:rPr kumimoji="1" lang="zh-CN" altLang="en-US" sz="14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国家标准。</a:t>
              </a:r>
              <a:endPara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Source Han Sans" panose="020B0400000000000000" charset="-122"/>
              </a:endParaRPr>
            </a:p>
            <a:p>
              <a:pPr algn="l">
                <a:lnSpc>
                  <a:spcPct val="150000"/>
                </a:lnSpc>
              </a:pPr>
              <a:endParaRPr kumimoji="1" lang="zh-CN" altLang="en-US" dirty="0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2045653" y="5212080"/>
              <a:ext cx="106680" cy="106680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16" name="标题 1"/>
            <p:cNvSpPr txBox="1"/>
            <p:nvPr/>
          </p:nvSpPr>
          <p:spPr>
            <a:xfrm flipV="1">
              <a:off x="982663" y="4523740"/>
              <a:ext cx="876300" cy="876300"/>
            </a:xfrm>
            <a:prstGeom prst="teardrop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047805" y="4697449"/>
              <a:ext cx="746016" cy="527331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Source Han Sans" panose="020B0400000000000000" charset="-122"/>
                </a:rPr>
                <a:t>03</a:t>
              </a:r>
              <a:endParaRPr kumimoji="1" lang="zh-CN" altLang="en-US"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sp>
        <p:nvSpPr>
          <p:cNvPr id="18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en-US" altLang="zh-CN" sz="28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预期成果</a:t>
            </a:r>
            <a:endParaRPr kumimoji="1" lang="zh-CN" altLang="en-US" sz="2800" b="1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1015140" y="1603450"/>
            <a:ext cx="6997014" cy="19731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933090" y="1526379"/>
            <a:ext cx="6997014" cy="1973125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1101978" y="1675469"/>
            <a:ext cx="6659239" cy="3224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200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技术风险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1095840" y="2039331"/>
            <a:ext cx="6671514" cy="13110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AI语义理解偏差、数据接口对接失败、高并发性能瓶颈等技术风险，通过技术选型、接口测试、性能优化等措施降低风险。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3341605" y="3768633"/>
            <a:ext cx="6997014" cy="19731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3259555" y="3691562"/>
            <a:ext cx="6997014" cy="1973125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3428443" y="3840652"/>
            <a:ext cx="6659239" cy="3224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200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进度风险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3422305" y="4204514"/>
            <a:ext cx="6671514" cy="13110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团队人力不足、预算超支、技术学习成本高等进度风险，通过合理安排人力、严格控制预算、加强技术培训等措施应对。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8448595" y="1896504"/>
            <a:ext cx="1157400" cy="1203488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 w="12700" cap="sq">
            <a:noFill/>
            <a:miter/>
          </a:ln>
          <a:effectLst/>
        </p:spPr>
        <p:txBody>
          <a:bodyPr vert="horz" wrap="square" lIns="71630" tIns="35815" rIns="71630" bIns="35815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>
            <a:off x="1488225" y="4164608"/>
            <a:ext cx="1223954" cy="1132241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en-US" altLang="zh-CN" sz="28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风险评估</a:t>
            </a:r>
            <a:endParaRPr kumimoji="1" lang="zh-CN" altLang="en-US" sz="2800" b="1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6602655" y="976070"/>
            <a:ext cx="5799105" cy="5881929"/>
          </a:xfrm>
          <a:custGeom>
            <a:avLst/>
            <a:gdLst>
              <a:gd name="connsiteX0" fmla="*/ 1208529 w 6223680"/>
              <a:gd name="connsiteY0" fmla="*/ 0 h 6312568"/>
              <a:gd name="connsiteX1" fmla="*/ 6223680 w 6223680"/>
              <a:gd name="connsiteY1" fmla="*/ 0 h 6312568"/>
              <a:gd name="connsiteX2" fmla="*/ 6223680 w 6223680"/>
              <a:gd name="connsiteY2" fmla="*/ 6312568 h 6312568"/>
              <a:gd name="connsiteX3" fmla="*/ 31369 w 6223680"/>
              <a:gd name="connsiteY3" fmla="*/ 6312568 h 6312568"/>
              <a:gd name="connsiteX4" fmla="*/ 24553 w 6223680"/>
              <a:gd name="connsiteY4" fmla="*/ 6286062 h 6312568"/>
              <a:gd name="connsiteX5" fmla="*/ 0 w 6223680"/>
              <a:gd name="connsiteY5" fmla="*/ 6042501 h 6312568"/>
              <a:gd name="connsiteX6" fmla="*/ 0 w 6223680"/>
              <a:gd name="connsiteY6" fmla="*/ 1208529 h 6312568"/>
              <a:gd name="connsiteX7" fmla="*/ 1208529 w 6223680"/>
              <a:gd name="connsiteY7" fmla="*/ 0 h 6312568"/>
            </a:gdLst>
            <a:ahLst/>
            <a:cxnLst/>
            <a:rect l="l" t="t" r="r" b="b"/>
            <a:pathLst>
              <a:path w="6223680" h="6312568">
                <a:moveTo>
                  <a:pt x="1208529" y="0"/>
                </a:moveTo>
                <a:lnTo>
                  <a:pt x="6223680" y="0"/>
                </a:lnTo>
                <a:lnTo>
                  <a:pt x="6223680" y="6312568"/>
                </a:lnTo>
                <a:lnTo>
                  <a:pt x="31369" y="6312568"/>
                </a:lnTo>
                <a:lnTo>
                  <a:pt x="24553" y="6286062"/>
                </a:lnTo>
                <a:cubicBezTo>
                  <a:pt x="8455" y="6207390"/>
                  <a:pt x="0" y="6125933"/>
                  <a:pt x="0" y="6042501"/>
                </a:cubicBezTo>
                <a:lnTo>
                  <a:pt x="0" y="1208529"/>
                </a:lnTo>
                <a:cubicBezTo>
                  <a:pt x="0" y="541077"/>
                  <a:pt x="541077" y="0"/>
                  <a:pt x="1208529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37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800864" y="2645798"/>
            <a:ext cx="5567945" cy="19117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200" dirty="0" err="1">
                <a:ln w="12700">
                  <a:noFill/>
                </a:ln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谢谢大家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4972157" cy="1507957"/>
          </a:xfrm>
          <a:custGeom>
            <a:avLst/>
            <a:gdLst>
              <a:gd name="connsiteX0" fmla="*/ 0 w 4972157"/>
              <a:gd name="connsiteY0" fmla="*/ 0 h 1507957"/>
              <a:gd name="connsiteX1" fmla="*/ 4972157 w 4972157"/>
              <a:gd name="connsiteY1" fmla="*/ 0 h 1507957"/>
              <a:gd name="connsiteX2" fmla="*/ 4972157 w 4972157"/>
              <a:gd name="connsiteY2" fmla="*/ 690364 h 1507957"/>
              <a:gd name="connsiteX3" fmla="*/ 4154564 w 4972157"/>
              <a:gd name="connsiteY3" fmla="*/ 1507957 h 1507957"/>
              <a:gd name="connsiteX4" fmla="*/ 0 w 4972157"/>
              <a:gd name="connsiteY4" fmla="*/ 1507957 h 1507957"/>
              <a:gd name="connsiteX5" fmla="*/ 0 w 4972157"/>
              <a:gd name="connsiteY5" fmla="*/ 0 h 1507957"/>
            </a:gdLst>
            <a:ahLst/>
            <a:cxnLst/>
            <a:rect l="l" t="t" r="r" b="b"/>
            <a:pathLst>
              <a:path w="4972157" h="1507957">
                <a:moveTo>
                  <a:pt x="0" y="0"/>
                </a:moveTo>
                <a:lnTo>
                  <a:pt x="4972157" y="0"/>
                </a:lnTo>
                <a:lnTo>
                  <a:pt x="4972157" y="690364"/>
                </a:lnTo>
                <a:cubicBezTo>
                  <a:pt x="4972157" y="1141908"/>
                  <a:pt x="4606108" y="1507957"/>
                  <a:pt x="4154564" y="1507957"/>
                </a:cubicBezTo>
                <a:lnTo>
                  <a:pt x="0" y="150795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998900" y="1329161"/>
            <a:ext cx="5450987" cy="5528839"/>
          </a:xfrm>
          <a:custGeom>
            <a:avLst/>
            <a:gdLst>
              <a:gd name="connsiteX0" fmla="*/ 1208529 w 6223680"/>
              <a:gd name="connsiteY0" fmla="*/ 0 h 6312568"/>
              <a:gd name="connsiteX1" fmla="*/ 6223680 w 6223680"/>
              <a:gd name="connsiteY1" fmla="*/ 0 h 6312568"/>
              <a:gd name="connsiteX2" fmla="*/ 6223680 w 6223680"/>
              <a:gd name="connsiteY2" fmla="*/ 6312568 h 6312568"/>
              <a:gd name="connsiteX3" fmla="*/ 31369 w 6223680"/>
              <a:gd name="connsiteY3" fmla="*/ 6312568 h 6312568"/>
              <a:gd name="connsiteX4" fmla="*/ 24553 w 6223680"/>
              <a:gd name="connsiteY4" fmla="*/ 6286062 h 6312568"/>
              <a:gd name="connsiteX5" fmla="*/ 0 w 6223680"/>
              <a:gd name="connsiteY5" fmla="*/ 6042501 h 6312568"/>
              <a:gd name="connsiteX6" fmla="*/ 0 w 6223680"/>
              <a:gd name="connsiteY6" fmla="*/ 1208529 h 6312568"/>
              <a:gd name="connsiteX7" fmla="*/ 1208529 w 6223680"/>
              <a:gd name="connsiteY7" fmla="*/ 0 h 6312568"/>
            </a:gdLst>
            <a:ahLst/>
            <a:cxnLst/>
            <a:rect l="l" t="t" r="r" b="b"/>
            <a:pathLst>
              <a:path w="6223680" h="6312568">
                <a:moveTo>
                  <a:pt x="1208529" y="0"/>
                </a:moveTo>
                <a:lnTo>
                  <a:pt x="6223680" y="0"/>
                </a:lnTo>
                <a:lnTo>
                  <a:pt x="6223680" y="6312568"/>
                </a:lnTo>
                <a:lnTo>
                  <a:pt x="31369" y="6312568"/>
                </a:lnTo>
                <a:lnTo>
                  <a:pt x="24553" y="6286062"/>
                </a:lnTo>
                <a:cubicBezTo>
                  <a:pt x="8455" y="6207390"/>
                  <a:pt x="0" y="6125933"/>
                  <a:pt x="0" y="6042501"/>
                </a:cubicBezTo>
                <a:lnTo>
                  <a:pt x="0" y="1208529"/>
                </a:lnTo>
                <a:cubicBezTo>
                  <a:pt x="0" y="541077"/>
                  <a:pt x="541077" y="0"/>
                  <a:pt x="12085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1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 descr="C:/Users/Administrator/Desktop/078c4612ce449eafcf8792c518e2641.jpg078c4612ce449eafcf8792c518e2641"/>
          <p:cNvPicPr>
            <a:picLocks noChangeAspect="1"/>
          </p:cNvPicPr>
          <p:nvPr/>
        </p:nvPicPr>
        <p:blipFill>
          <a:blip r:embed="rId1"/>
          <a:srcRect l="4797" r="4797"/>
          <a:stretch>
            <a:fillRect/>
          </a:stretch>
        </p:blipFill>
        <p:spPr>
          <a:xfrm>
            <a:off x="7222370" y="1507957"/>
            <a:ext cx="5227517" cy="5350043"/>
          </a:xfrm>
          <a:custGeom>
            <a:avLst/>
            <a:gdLst>
              <a:gd name="connsiteX0" fmla="*/ 1048105 w 5227517"/>
              <a:gd name="connsiteY0" fmla="*/ 0 h 5350043"/>
              <a:gd name="connsiteX1" fmla="*/ 5227517 w 5227517"/>
              <a:gd name="connsiteY1" fmla="*/ 0 h 5350043"/>
              <a:gd name="connsiteX2" fmla="*/ 5227517 w 5227517"/>
              <a:gd name="connsiteY2" fmla="*/ 5350043 h 5350043"/>
              <a:gd name="connsiteX3" fmla="*/ 5790 w 5227517"/>
              <a:gd name="connsiteY3" fmla="*/ 5350043 h 5350043"/>
              <a:gd name="connsiteX4" fmla="*/ 5411 w 5227517"/>
              <a:gd name="connsiteY4" fmla="*/ 5347563 h 5350043"/>
              <a:gd name="connsiteX5" fmla="*/ 0 w 5227517"/>
              <a:gd name="connsiteY5" fmla="*/ 5240400 h 5350043"/>
              <a:gd name="connsiteX6" fmla="*/ 0 w 5227517"/>
              <a:gd name="connsiteY6" fmla="*/ 1048105 h 5350043"/>
              <a:gd name="connsiteX7" fmla="*/ 1048105 w 5227517"/>
              <a:gd name="connsiteY7" fmla="*/ 0 h 5350043"/>
            </a:gdLst>
            <a:ahLst/>
            <a:cxnLst/>
            <a:rect l="l" t="t" r="r" b="b"/>
            <a:pathLst>
              <a:path w="5227517" h="5350043">
                <a:moveTo>
                  <a:pt x="1048105" y="0"/>
                </a:moveTo>
                <a:lnTo>
                  <a:pt x="5227517" y="0"/>
                </a:lnTo>
                <a:lnTo>
                  <a:pt x="5227517" y="5350043"/>
                </a:lnTo>
                <a:lnTo>
                  <a:pt x="5790" y="5350043"/>
                </a:lnTo>
                <a:lnTo>
                  <a:pt x="5411" y="5347563"/>
                </a:lnTo>
                <a:cubicBezTo>
                  <a:pt x="1833" y="5312329"/>
                  <a:pt x="0" y="5276578"/>
                  <a:pt x="0" y="5240400"/>
                </a:cubicBezTo>
                <a:lnTo>
                  <a:pt x="0" y="1048105"/>
                </a:lnTo>
                <a:cubicBezTo>
                  <a:pt x="0" y="469253"/>
                  <a:pt x="469253" y="0"/>
                  <a:pt x="104810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flipH="1">
            <a:off x="660400" y="6235700"/>
            <a:ext cx="11531600" cy="622300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>
            <a:off x="4017222" y="6546850"/>
            <a:ext cx="6041178" cy="0"/>
          </a:xfrm>
          <a:prstGeom prst="straightConnector1">
            <a:avLst/>
          </a:prstGeom>
          <a:noFill/>
          <a:ln w="19050" cap="sq">
            <a:solidFill>
              <a:schemeClr val="bg1">
                <a:alpha val="100000"/>
              </a:schemeClr>
            </a:solidFill>
            <a:prstDash val="solid"/>
            <a:miter/>
            <a:tailEnd type="triangle"/>
          </a:ln>
        </p:spPr>
      </p:cxnSp>
      <p:cxnSp>
        <p:nvCxnSpPr>
          <p:cNvPr id="21" name="标题 1"/>
          <p:cNvCxnSpPr/>
          <p:nvPr/>
        </p:nvCxnSpPr>
        <p:spPr>
          <a:xfrm>
            <a:off x="20048" y="3768327"/>
            <a:ext cx="5972175" cy="127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prstDash val="solid"/>
            <a:miter/>
            <a:tailEnd type="triangle"/>
          </a:ln>
        </p:spPr>
      </p:cxnSp>
      <p:sp>
        <p:nvSpPr>
          <p:cNvPr id="22" name="标题 1"/>
          <p:cNvSpPr txBox="1"/>
          <p:nvPr/>
        </p:nvSpPr>
        <p:spPr>
          <a:xfrm>
            <a:off x="6305092" y="4211817"/>
            <a:ext cx="689811" cy="689811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0800000" flipH="1" flipV="1">
            <a:off x="6485895" y="4397545"/>
            <a:ext cx="328203" cy="317615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11492408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11561807" y="6481963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1071889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11137321" y="6481963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10651370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10718596" y="6481963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10230851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0305226" y="6481963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155575" y="4025900"/>
          <a:ext cx="5669280" cy="1578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4880"/>
                <a:gridCol w="944880"/>
                <a:gridCol w="944880"/>
                <a:gridCol w="944880"/>
                <a:gridCol w="944880"/>
                <a:gridCol w="944880"/>
              </a:tblGrid>
              <a:tr h="7893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白靖妍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马雯丽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王佳丽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仵梦雅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赵益萍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李思涵</a:t>
                      </a:r>
                      <a:endParaRPr lang="zh-CN" altLang="en-US"/>
                    </a:p>
                  </a:txBody>
                  <a:tcPr/>
                </a:tc>
              </a:tr>
              <a:tr h="7893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8.90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8.85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8.80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8.81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8.83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8.77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254000" y="241300"/>
            <a:ext cx="11684000" cy="6375400"/>
          </a:xfrm>
          <a:prstGeom prst="rect">
            <a:avLst/>
          </a:prstGeom>
          <a:solidFill>
            <a:schemeClr val="bg1"/>
          </a:solidFill>
          <a:ln w="85725" cap="sq">
            <a:gradFill>
              <a:gsLst>
                <a:gs pos="0">
                  <a:schemeClr val="bg1">
                    <a:alpha val="100000"/>
                  </a:schemeClr>
                </a:gs>
                <a:gs pos="30000">
                  <a:schemeClr val="tx1">
                    <a:lumMod val="50000"/>
                    <a:lumOff val="50000"/>
                  </a:schemeClr>
                </a:gs>
                <a:gs pos="60000">
                  <a:schemeClr val="bg1"/>
                </a:gs>
                <a:gs pos="100000">
                  <a:schemeClr val="bg1">
                    <a:lumMod val="85000"/>
                    <a:alpha val="10000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6" name="标题 1"/>
          <p:cNvSpPr txBox="1"/>
          <p:nvPr/>
        </p:nvSpPr>
        <p:spPr>
          <a:xfrm flipV="1">
            <a:off x="677862" y="1518373"/>
            <a:ext cx="10800000" cy="28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0" scaled="0"/>
          </a:gradFill>
          <a:ln w="857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 flipV="1">
            <a:off x="10925400" y="772886"/>
            <a:ext cx="540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857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 flipV="1">
            <a:off x="10925400" y="1026886"/>
            <a:ext cx="540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857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 flipV="1">
            <a:off x="10925400" y="899886"/>
            <a:ext cx="540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857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1037282" y="6323806"/>
            <a:ext cx="126254" cy="273050"/>
          </a:xfrm>
          <a:prstGeom prst="flowChartInputOutpu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1263384" y="6323806"/>
            <a:ext cx="126254" cy="273050"/>
          </a:xfrm>
          <a:prstGeom prst="flowChartInputOutpu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11489485" y="6323806"/>
            <a:ext cx="126254" cy="273050"/>
          </a:xfrm>
          <a:prstGeom prst="flowChartInputOutpu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10811180" y="6323806"/>
            <a:ext cx="126254" cy="273050"/>
          </a:xfrm>
          <a:prstGeom prst="flowChartInputOutpu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"/>
            </p:custDataLst>
          </p:nvPr>
        </p:nvSpPr>
        <p:spPr>
          <a:xfrm>
            <a:off x="889004" y="2212664"/>
            <a:ext cx="3279702" cy="829491"/>
          </a:xfrm>
          <a:prstGeom prst="rect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90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0000">
                  <a:schemeClr val="accent1"/>
                </a:gs>
                <a:gs pos="60000">
                  <a:schemeClr val="bg1"/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2"/>
            </p:custDataLst>
          </p:nvPr>
        </p:nvSpPr>
        <p:spPr>
          <a:xfrm>
            <a:off x="1135861" y="2322643"/>
            <a:ext cx="2923405" cy="6688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 panose="02010600030101010101" charset="-122"/>
                <a:ea typeface="等线" panose="02010600030101010101" charset="-122"/>
                <a:cs typeface="Dream-XinCuSongGB" panose="02010604000000000000" charset="-122"/>
              </a:rPr>
              <a:t>项目</a:t>
            </a:r>
            <a:r>
              <a:rPr kumimoji="1" lang="zh-CN" altLang="en-US" sz="20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 panose="02010600030101010101" charset="-122"/>
                <a:ea typeface="等线" panose="02010600030101010101" charset="-122"/>
                <a:cs typeface="Dream-XinCuSongGB" panose="02010604000000000000" charset="-122"/>
              </a:rPr>
              <a:t>概述与核心</a:t>
            </a:r>
            <a:r>
              <a:rPr kumimoji="1" lang="zh-CN" altLang="en-US" sz="20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 panose="02010600030101010101" charset="-122"/>
                <a:ea typeface="等线" panose="02010600030101010101" charset="-122"/>
                <a:cs typeface="Dream-XinCuSongGB" panose="02010604000000000000" charset="-122"/>
              </a:rPr>
              <a:t>功能</a:t>
            </a:r>
            <a:endParaRPr kumimoji="1" lang="zh-CN" altLang="en-US" sz="20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等线" panose="02010600030101010101" charset="-122"/>
              <a:ea typeface="等线" panose="02010600030101010101" charset="-122"/>
              <a:cs typeface="Dream-XinCuSongGB" panose="02010604000000000000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3"/>
            </p:custDataLst>
          </p:nvPr>
        </p:nvSpPr>
        <p:spPr>
          <a:xfrm>
            <a:off x="636871" y="1962895"/>
            <a:ext cx="504994" cy="504994"/>
          </a:xfrm>
          <a:custGeom>
            <a:avLst/>
            <a:gdLst>
              <a:gd name="connsiteX0" fmla="*/ 252464 w 504994"/>
              <a:gd name="connsiteY0" fmla="*/ 0 h 504994"/>
              <a:gd name="connsiteX1" fmla="*/ 294132 w 504994"/>
              <a:gd name="connsiteY1" fmla="*/ 210862 h 504994"/>
              <a:gd name="connsiteX2" fmla="*/ 504995 w 504994"/>
              <a:gd name="connsiteY2" fmla="*/ 252464 h 504994"/>
              <a:gd name="connsiteX3" fmla="*/ 294132 w 504994"/>
              <a:gd name="connsiteY3" fmla="*/ 294132 h 504994"/>
              <a:gd name="connsiteX4" fmla="*/ 252464 w 504994"/>
              <a:gd name="connsiteY4" fmla="*/ 504995 h 504994"/>
              <a:gd name="connsiteX5" fmla="*/ 210862 w 504994"/>
              <a:gd name="connsiteY5" fmla="*/ 294132 h 504994"/>
              <a:gd name="connsiteX6" fmla="*/ 0 w 504994"/>
              <a:gd name="connsiteY6" fmla="*/ 252464 h 504994"/>
              <a:gd name="connsiteX7" fmla="*/ 210862 w 504994"/>
              <a:gd name="connsiteY7" fmla="*/ 210862 h 504994"/>
              <a:gd name="connsiteX8" fmla="*/ 252464 w 504994"/>
              <a:gd name="connsiteY8" fmla="*/ 0 h 504994"/>
            </a:gdLst>
            <a:ahLst/>
            <a:cxnLst/>
            <a:rect l="l" t="t" r="r" b="b"/>
            <a:pathLst>
              <a:path w="504994" h="504994">
                <a:moveTo>
                  <a:pt x="252464" y="0"/>
                </a:moveTo>
                <a:lnTo>
                  <a:pt x="294132" y="210862"/>
                </a:lnTo>
                <a:lnTo>
                  <a:pt x="504995" y="252464"/>
                </a:lnTo>
                <a:lnTo>
                  <a:pt x="294132" y="294132"/>
                </a:lnTo>
                <a:lnTo>
                  <a:pt x="252464" y="504995"/>
                </a:lnTo>
                <a:lnTo>
                  <a:pt x="210862" y="294132"/>
                </a:lnTo>
                <a:lnTo>
                  <a:pt x="0" y="252464"/>
                </a:lnTo>
                <a:lnTo>
                  <a:pt x="210862" y="210862"/>
                </a:lnTo>
                <a:lnTo>
                  <a:pt x="252464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651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4"/>
            </p:custDataLst>
          </p:nvPr>
        </p:nvSpPr>
        <p:spPr>
          <a:xfrm>
            <a:off x="1052674" y="1705088"/>
            <a:ext cx="1186538" cy="807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600" b="1">
                <a:ln w="12700">
                  <a:noFill/>
                </a:ln>
                <a:solidFill>
                  <a:srgbClr val="F200F2">
                    <a:alpha val="100000"/>
                  </a:srgbClr>
                </a:solidFill>
                <a:latin typeface="等线" panose="02010600030101010101" charset="-122"/>
                <a:ea typeface="等线" panose="02010600030101010101" charset="-122"/>
                <a:cs typeface="OPPOSans H" panose="00020600040101010101" charset="-122"/>
              </a:rPr>
              <a:t>01</a:t>
            </a:r>
            <a:endParaRPr kumimoji="1" lang="en-US" altLang="zh-CN" sz="3600" b="1">
              <a:ln w="12700">
                <a:noFill/>
              </a:ln>
              <a:solidFill>
                <a:srgbClr val="F200F2">
                  <a:alpha val="100000"/>
                </a:srgbClr>
              </a:solidFill>
              <a:latin typeface="等线" panose="02010600030101010101" charset="-122"/>
              <a:ea typeface="等线" panose="02010600030101010101" charset="-122"/>
              <a:cs typeface="OPPOSans H" panose="00020600040101010101" charset="-122"/>
            </a:endParaRPr>
          </a:p>
        </p:txBody>
      </p:sp>
      <p:sp>
        <p:nvSpPr>
          <p:cNvPr id="18" name="标题 1"/>
          <p:cNvSpPr txBox="1"/>
          <p:nvPr>
            <p:custDataLst>
              <p:tags r:id="rId5"/>
            </p:custDataLst>
          </p:nvPr>
        </p:nvSpPr>
        <p:spPr>
          <a:xfrm>
            <a:off x="4554189" y="2212664"/>
            <a:ext cx="3279702" cy="829491"/>
          </a:xfrm>
          <a:prstGeom prst="rect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90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0000">
                  <a:schemeClr val="accent1"/>
                </a:gs>
                <a:gs pos="60000">
                  <a:schemeClr val="bg1"/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6"/>
            </p:custDataLst>
          </p:nvPr>
        </p:nvSpPr>
        <p:spPr>
          <a:xfrm>
            <a:off x="4801046" y="2322643"/>
            <a:ext cx="2923405" cy="6688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b="1">
                <a:latin typeface="等线" panose="02010600030101010101" charset="-122"/>
                <a:ea typeface="等线" panose="02010600030101010101" charset="-122"/>
              </a:rPr>
              <a:t>需求分析：用户场景与功能演示</a:t>
            </a: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0" name="标题 1"/>
          <p:cNvSpPr txBox="1"/>
          <p:nvPr>
            <p:custDataLst>
              <p:tags r:id="rId7"/>
            </p:custDataLst>
          </p:nvPr>
        </p:nvSpPr>
        <p:spPr>
          <a:xfrm>
            <a:off x="4302056" y="1962895"/>
            <a:ext cx="504994" cy="504994"/>
          </a:xfrm>
          <a:custGeom>
            <a:avLst/>
            <a:gdLst>
              <a:gd name="connsiteX0" fmla="*/ 252464 w 504994"/>
              <a:gd name="connsiteY0" fmla="*/ 0 h 504994"/>
              <a:gd name="connsiteX1" fmla="*/ 294132 w 504994"/>
              <a:gd name="connsiteY1" fmla="*/ 210862 h 504994"/>
              <a:gd name="connsiteX2" fmla="*/ 504995 w 504994"/>
              <a:gd name="connsiteY2" fmla="*/ 252464 h 504994"/>
              <a:gd name="connsiteX3" fmla="*/ 294132 w 504994"/>
              <a:gd name="connsiteY3" fmla="*/ 294132 h 504994"/>
              <a:gd name="connsiteX4" fmla="*/ 252464 w 504994"/>
              <a:gd name="connsiteY4" fmla="*/ 504995 h 504994"/>
              <a:gd name="connsiteX5" fmla="*/ 210862 w 504994"/>
              <a:gd name="connsiteY5" fmla="*/ 294132 h 504994"/>
              <a:gd name="connsiteX6" fmla="*/ 0 w 504994"/>
              <a:gd name="connsiteY6" fmla="*/ 252464 h 504994"/>
              <a:gd name="connsiteX7" fmla="*/ 210862 w 504994"/>
              <a:gd name="connsiteY7" fmla="*/ 210862 h 504994"/>
              <a:gd name="connsiteX8" fmla="*/ 252464 w 504994"/>
              <a:gd name="connsiteY8" fmla="*/ 0 h 504994"/>
            </a:gdLst>
            <a:ahLst/>
            <a:cxnLst/>
            <a:rect l="l" t="t" r="r" b="b"/>
            <a:pathLst>
              <a:path w="504994" h="504994">
                <a:moveTo>
                  <a:pt x="252464" y="0"/>
                </a:moveTo>
                <a:lnTo>
                  <a:pt x="294132" y="210862"/>
                </a:lnTo>
                <a:lnTo>
                  <a:pt x="504995" y="252464"/>
                </a:lnTo>
                <a:lnTo>
                  <a:pt x="294132" y="294132"/>
                </a:lnTo>
                <a:lnTo>
                  <a:pt x="252464" y="504995"/>
                </a:lnTo>
                <a:lnTo>
                  <a:pt x="210862" y="294132"/>
                </a:lnTo>
                <a:lnTo>
                  <a:pt x="0" y="252464"/>
                </a:lnTo>
                <a:lnTo>
                  <a:pt x="210862" y="210862"/>
                </a:lnTo>
                <a:lnTo>
                  <a:pt x="252464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651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1" name="标题 1"/>
          <p:cNvSpPr txBox="1"/>
          <p:nvPr>
            <p:custDataLst>
              <p:tags r:id="rId8"/>
            </p:custDataLst>
          </p:nvPr>
        </p:nvSpPr>
        <p:spPr>
          <a:xfrm>
            <a:off x="4717859" y="1705088"/>
            <a:ext cx="1186538" cy="807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600" b="1">
                <a:ln w="12700">
                  <a:noFill/>
                </a:ln>
                <a:solidFill>
                  <a:srgbClr val="F200F2">
                    <a:alpha val="100000"/>
                  </a:srgbClr>
                </a:solidFill>
                <a:latin typeface="等线" panose="02010600030101010101" charset="-122"/>
                <a:ea typeface="等线" panose="02010600030101010101" charset="-122"/>
                <a:cs typeface="OPPOSans H" panose="00020600040101010101" charset="-122"/>
              </a:rPr>
              <a:t>02</a:t>
            </a:r>
            <a:endParaRPr kumimoji="1" lang="en-US" altLang="zh-CN" sz="3600" b="1">
              <a:ln w="12700">
                <a:noFill/>
              </a:ln>
              <a:solidFill>
                <a:srgbClr val="F200F2">
                  <a:alpha val="100000"/>
                </a:srgbClr>
              </a:solidFill>
              <a:latin typeface="等线" panose="02010600030101010101" charset="-122"/>
              <a:ea typeface="等线" panose="02010600030101010101" charset="-122"/>
              <a:cs typeface="OPPOSans H" panose="00020600040101010101" charset="-122"/>
            </a:endParaRPr>
          </a:p>
        </p:txBody>
      </p:sp>
      <p:sp>
        <p:nvSpPr>
          <p:cNvPr id="22" name="标题 1"/>
          <p:cNvSpPr txBox="1"/>
          <p:nvPr>
            <p:custDataLst>
              <p:tags r:id="rId9"/>
            </p:custDataLst>
          </p:nvPr>
        </p:nvSpPr>
        <p:spPr>
          <a:xfrm>
            <a:off x="8219375" y="2212664"/>
            <a:ext cx="3279702" cy="829491"/>
          </a:xfrm>
          <a:prstGeom prst="rect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90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0000">
                  <a:schemeClr val="accent1"/>
                </a:gs>
                <a:gs pos="60000">
                  <a:schemeClr val="bg1"/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3" name="标题 1"/>
          <p:cNvSpPr txBox="1"/>
          <p:nvPr>
            <p:custDataLst>
              <p:tags r:id="rId10"/>
            </p:custDataLst>
          </p:nvPr>
        </p:nvSpPr>
        <p:spPr>
          <a:xfrm>
            <a:off x="8466232" y="2322643"/>
            <a:ext cx="2923405" cy="6688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b="1" dirty="0">
                <a:sym typeface="+mn-ea"/>
              </a:rPr>
              <a:t>阶段性成果与风险评估</a:t>
            </a:r>
            <a:endParaRPr kumimoji="1" lang="zh-CN" altLang="en-US" b="1">
              <a:latin typeface="等线" panose="02010600030101010101" charset="-122"/>
              <a:ea typeface="等线" panose="02010600030101010101" charset="-122"/>
              <a:cs typeface="等线" panose="02010600030101010101" charset="-122"/>
            </a:endParaRPr>
          </a:p>
        </p:txBody>
      </p:sp>
      <p:sp>
        <p:nvSpPr>
          <p:cNvPr id="24" name="标题 1"/>
          <p:cNvSpPr txBox="1"/>
          <p:nvPr>
            <p:custDataLst>
              <p:tags r:id="rId11"/>
            </p:custDataLst>
          </p:nvPr>
        </p:nvSpPr>
        <p:spPr>
          <a:xfrm>
            <a:off x="7967242" y="1962895"/>
            <a:ext cx="504994" cy="504994"/>
          </a:xfrm>
          <a:custGeom>
            <a:avLst/>
            <a:gdLst>
              <a:gd name="connsiteX0" fmla="*/ 252464 w 504994"/>
              <a:gd name="connsiteY0" fmla="*/ 0 h 504994"/>
              <a:gd name="connsiteX1" fmla="*/ 294132 w 504994"/>
              <a:gd name="connsiteY1" fmla="*/ 210862 h 504994"/>
              <a:gd name="connsiteX2" fmla="*/ 504995 w 504994"/>
              <a:gd name="connsiteY2" fmla="*/ 252464 h 504994"/>
              <a:gd name="connsiteX3" fmla="*/ 294132 w 504994"/>
              <a:gd name="connsiteY3" fmla="*/ 294132 h 504994"/>
              <a:gd name="connsiteX4" fmla="*/ 252464 w 504994"/>
              <a:gd name="connsiteY4" fmla="*/ 504995 h 504994"/>
              <a:gd name="connsiteX5" fmla="*/ 210862 w 504994"/>
              <a:gd name="connsiteY5" fmla="*/ 294132 h 504994"/>
              <a:gd name="connsiteX6" fmla="*/ 0 w 504994"/>
              <a:gd name="connsiteY6" fmla="*/ 252464 h 504994"/>
              <a:gd name="connsiteX7" fmla="*/ 210862 w 504994"/>
              <a:gd name="connsiteY7" fmla="*/ 210862 h 504994"/>
              <a:gd name="connsiteX8" fmla="*/ 252464 w 504994"/>
              <a:gd name="connsiteY8" fmla="*/ 0 h 504994"/>
            </a:gdLst>
            <a:ahLst/>
            <a:cxnLst/>
            <a:rect l="l" t="t" r="r" b="b"/>
            <a:pathLst>
              <a:path w="504994" h="504994">
                <a:moveTo>
                  <a:pt x="252464" y="0"/>
                </a:moveTo>
                <a:lnTo>
                  <a:pt x="294132" y="210862"/>
                </a:lnTo>
                <a:lnTo>
                  <a:pt x="504995" y="252464"/>
                </a:lnTo>
                <a:lnTo>
                  <a:pt x="294132" y="294132"/>
                </a:lnTo>
                <a:lnTo>
                  <a:pt x="252464" y="504995"/>
                </a:lnTo>
                <a:lnTo>
                  <a:pt x="210862" y="294132"/>
                </a:lnTo>
                <a:lnTo>
                  <a:pt x="0" y="252464"/>
                </a:lnTo>
                <a:lnTo>
                  <a:pt x="210862" y="210862"/>
                </a:lnTo>
                <a:lnTo>
                  <a:pt x="252464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651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5" name="标题 1"/>
          <p:cNvSpPr txBox="1"/>
          <p:nvPr>
            <p:custDataLst>
              <p:tags r:id="rId12"/>
            </p:custDataLst>
          </p:nvPr>
        </p:nvSpPr>
        <p:spPr>
          <a:xfrm>
            <a:off x="8383045" y="1705088"/>
            <a:ext cx="1186538" cy="807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600" b="1">
                <a:ln w="12700">
                  <a:noFill/>
                </a:ln>
                <a:solidFill>
                  <a:srgbClr val="F200F2">
                    <a:alpha val="100000"/>
                  </a:srgbClr>
                </a:solidFill>
                <a:latin typeface="等线" panose="02010600030101010101" charset="-122"/>
                <a:ea typeface="等线" panose="02010600030101010101" charset="-122"/>
                <a:cs typeface="OPPOSans H" panose="00020600040101010101" charset="-122"/>
              </a:rPr>
              <a:t>03</a:t>
            </a:r>
            <a:endParaRPr kumimoji="1" lang="en-US" altLang="zh-CN" sz="3600" b="1">
              <a:ln w="12700">
                <a:noFill/>
              </a:ln>
              <a:solidFill>
                <a:srgbClr val="F200F2">
                  <a:alpha val="100000"/>
                </a:srgbClr>
              </a:solidFill>
              <a:latin typeface="等线" panose="02010600030101010101" charset="-122"/>
              <a:ea typeface="等线" panose="02010600030101010101" charset="-122"/>
              <a:cs typeface="OPPOSans H" panose="00020600040101010101" charset="-122"/>
            </a:endParaRPr>
          </a:p>
        </p:txBody>
      </p:sp>
      <p:sp>
        <p:nvSpPr>
          <p:cNvPr id="28" name="标题 1"/>
          <p:cNvSpPr txBox="1"/>
          <p:nvPr>
            <p:custDataLst>
              <p:tags r:id="rId13"/>
            </p:custDataLst>
          </p:nvPr>
        </p:nvSpPr>
        <p:spPr>
          <a:xfrm>
            <a:off x="692925" y="3371931"/>
            <a:ext cx="504994" cy="504994"/>
          </a:xfrm>
          <a:custGeom>
            <a:avLst/>
            <a:gdLst>
              <a:gd name="connsiteX0" fmla="*/ 252464 w 504994"/>
              <a:gd name="connsiteY0" fmla="*/ 0 h 504994"/>
              <a:gd name="connsiteX1" fmla="*/ 294132 w 504994"/>
              <a:gd name="connsiteY1" fmla="*/ 210862 h 504994"/>
              <a:gd name="connsiteX2" fmla="*/ 504995 w 504994"/>
              <a:gd name="connsiteY2" fmla="*/ 252464 h 504994"/>
              <a:gd name="connsiteX3" fmla="*/ 294132 w 504994"/>
              <a:gd name="connsiteY3" fmla="*/ 294132 h 504994"/>
              <a:gd name="connsiteX4" fmla="*/ 252464 w 504994"/>
              <a:gd name="connsiteY4" fmla="*/ 504995 h 504994"/>
              <a:gd name="connsiteX5" fmla="*/ 210862 w 504994"/>
              <a:gd name="connsiteY5" fmla="*/ 294132 h 504994"/>
              <a:gd name="connsiteX6" fmla="*/ 0 w 504994"/>
              <a:gd name="connsiteY6" fmla="*/ 252464 h 504994"/>
              <a:gd name="connsiteX7" fmla="*/ 210862 w 504994"/>
              <a:gd name="connsiteY7" fmla="*/ 210862 h 504994"/>
              <a:gd name="connsiteX8" fmla="*/ 252464 w 504994"/>
              <a:gd name="connsiteY8" fmla="*/ 0 h 504994"/>
            </a:gdLst>
            <a:ahLst/>
            <a:cxnLst/>
            <a:rect l="l" t="t" r="r" b="b"/>
            <a:pathLst>
              <a:path w="504994" h="504994">
                <a:moveTo>
                  <a:pt x="252464" y="0"/>
                </a:moveTo>
                <a:lnTo>
                  <a:pt x="294132" y="210862"/>
                </a:lnTo>
                <a:lnTo>
                  <a:pt x="504995" y="252464"/>
                </a:lnTo>
                <a:lnTo>
                  <a:pt x="294132" y="294132"/>
                </a:lnTo>
                <a:lnTo>
                  <a:pt x="252464" y="504995"/>
                </a:lnTo>
                <a:lnTo>
                  <a:pt x="210862" y="294132"/>
                </a:lnTo>
                <a:lnTo>
                  <a:pt x="0" y="252464"/>
                </a:lnTo>
                <a:lnTo>
                  <a:pt x="210862" y="210862"/>
                </a:lnTo>
                <a:lnTo>
                  <a:pt x="252464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651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 b="1"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43" name="标题 1"/>
          <p:cNvSpPr txBox="1"/>
          <p:nvPr/>
        </p:nvSpPr>
        <p:spPr>
          <a:xfrm>
            <a:off x="660400" y="502381"/>
            <a:ext cx="1799347" cy="8458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54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 panose="02010600030101010101" charset="-122"/>
                <a:ea typeface="等线" panose="02010600030101010101" charset="-122"/>
                <a:cs typeface="Dream-XinCuSongGB" panose="02010604000000000000" charset="-122"/>
              </a:rPr>
              <a:t>目录</a:t>
            </a:r>
            <a:endParaRPr kumimoji="1" lang="en-US" altLang="zh-CN" sz="54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等线" panose="02010600030101010101" charset="-122"/>
              <a:ea typeface="等线" panose="02010600030101010101" charset="-122"/>
              <a:cs typeface="Dream-XinCuSongGB" panose="02010604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6602655" y="976070"/>
            <a:ext cx="5799105" cy="5881929"/>
          </a:xfrm>
          <a:custGeom>
            <a:avLst/>
            <a:gdLst>
              <a:gd name="connsiteX0" fmla="*/ 1208529 w 6223680"/>
              <a:gd name="connsiteY0" fmla="*/ 0 h 6312568"/>
              <a:gd name="connsiteX1" fmla="*/ 6223680 w 6223680"/>
              <a:gd name="connsiteY1" fmla="*/ 0 h 6312568"/>
              <a:gd name="connsiteX2" fmla="*/ 6223680 w 6223680"/>
              <a:gd name="connsiteY2" fmla="*/ 6312568 h 6312568"/>
              <a:gd name="connsiteX3" fmla="*/ 31369 w 6223680"/>
              <a:gd name="connsiteY3" fmla="*/ 6312568 h 6312568"/>
              <a:gd name="connsiteX4" fmla="*/ 24553 w 6223680"/>
              <a:gd name="connsiteY4" fmla="*/ 6286062 h 6312568"/>
              <a:gd name="connsiteX5" fmla="*/ 0 w 6223680"/>
              <a:gd name="connsiteY5" fmla="*/ 6042501 h 6312568"/>
              <a:gd name="connsiteX6" fmla="*/ 0 w 6223680"/>
              <a:gd name="connsiteY6" fmla="*/ 1208529 h 6312568"/>
              <a:gd name="connsiteX7" fmla="*/ 1208529 w 6223680"/>
              <a:gd name="connsiteY7" fmla="*/ 0 h 6312568"/>
            </a:gdLst>
            <a:ahLst/>
            <a:cxnLst/>
            <a:rect l="l" t="t" r="r" b="b"/>
            <a:pathLst>
              <a:path w="6223680" h="6312568">
                <a:moveTo>
                  <a:pt x="1208529" y="0"/>
                </a:moveTo>
                <a:lnTo>
                  <a:pt x="6223680" y="0"/>
                </a:lnTo>
                <a:lnTo>
                  <a:pt x="6223680" y="6312568"/>
                </a:lnTo>
                <a:lnTo>
                  <a:pt x="31369" y="6312568"/>
                </a:lnTo>
                <a:lnTo>
                  <a:pt x="24553" y="6286062"/>
                </a:lnTo>
                <a:cubicBezTo>
                  <a:pt x="8455" y="6207390"/>
                  <a:pt x="0" y="6125933"/>
                  <a:pt x="0" y="6042501"/>
                </a:cubicBezTo>
                <a:lnTo>
                  <a:pt x="0" y="1208529"/>
                </a:lnTo>
                <a:cubicBezTo>
                  <a:pt x="0" y="541077"/>
                  <a:pt x="541077" y="0"/>
                  <a:pt x="1208529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37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32765" y="3429000"/>
            <a:ext cx="4345940" cy="8547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3200" b="1" dirty="0"/>
              <a:t>项目概述与核心</a:t>
            </a:r>
            <a:r>
              <a:rPr kumimoji="1" lang="zh-CN" altLang="en-US" sz="3200" b="1" dirty="0"/>
              <a:t>功能</a:t>
            </a:r>
            <a:endParaRPr kumimoji="1" lang="zh-CN" altLang="en-US" sz="3200" b="1" dirty="0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4972157" cy="1507957"/>
          </a:xfrm>
          <a:custGeom>
            <a:avLst/>
            <a:gdLst>
              <a:gd name="connsiteX0" fmla="*/ 0 w 4972157"/>
              <a:gd name="connsiteY0" fmla="*/ 0 h 1507957"/>
              <a:gd name="connsiteX1" fmla="*/ 4972157 w 4972157"/>
              <a:gd name="connsiteY1" fmla="*/ 0 h 1507957"/>
              <a:gd name="connsiteX2" fmla="*/ 4972157 w 4972157"/>
              <a:gd name="connsiteY2" fmla="*/ 690364 h 1507957"/>
              <a:gd name="connsiteX3" fmla="*/ 4154564 w 4972157"/>
              <a:gd name="connsiteY3" fmla="*/ 1507957 h 1507957"/>
              <a:gd name="connsiteX4" fmla="*/ 0 w 4972157"/>
              <a:gd name="connsiteY4" fmla="*/ 1507957 h 1507957"/>
              <a:gd name="connsiteX5" fmla="*/ 0 w 4972157"/>
              <a:gd name="connsiteY5" fmla="*/ 0 h 1507957"/>
            </a:gdLst>
            <a:ahLst/>
            <a:cxnLst/>
            <a:rect l="l" t="t" r="r" b="b"/>
            <a:pathLst>
              <a:path w="4972157" h="1507957">
                <a:moveTo>
                  <a:pt x="0" y="0"/>
                </a:moveTo>
                <a:lnTo>
                  <a:pt x="4972157" y="0"/>
                </a:lnTo>
                <a:lnTo>
                  <a:pt x="4972157" y="690364"/>
                </a:lnTo>
                <a:cubicBezTo>
                  <a:pt x="4972157" y="1141908"/>
                  <a:pt x="4606108" y="1507957"/>
                  <a:pt x="4154564" y="1507957"/>
                </a:cubicBezTo>
                <a:lnTo>
                  <a:pt x="0" y="150795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998900" y="1329161"/>
            <a:ext cx="5450987" cy="5528839"/>
          </a:xfrm>
          <a:custGeom>
            <a:avLst/>
            <a:gdLst>
              <a:gd name="connsiteX0" fmla="*/ 1208529 w 6223680"/>
              <a:gd name="connsiteY0" fmla="*/ 0 h 6312568"/>
              <a:gd name="connsiteX1" fmla="*/ 6223680 w 6223680"/>
              <a:gd name="connsiteY1" fmla="*/ 0 h 6312568"/>
              <a:gd name="connsiteX2" fmla="*/ 6223680 w 6223680"/>
              <a:gd name="connsiteY2" fmla="*/ 6312568 h 6312568"/>
              <a:gd name="connsiteX3" fmla="*/ 31369 w 6223680"/>
              <a:gd name="connsiteY3" fmla="*/ 6312568 h 6312568"/>
              <a:gd name="connsiteX4" fmla="*/ 24553 w 6223680"/>
              <a:gd name="connsiteY4" fmla="*/ 6286062 h 6312568"/>
              <a:gd name="connsiteX5" fmla="*/ 0 w 6223680"/>
              <a:gd name="connsiteY5" fmla="*/ 6042501 h 6312568"/>
              <a:gd name="connsiteX6" fmla="*/ 0 w 6223680"/>
              <a:gd name="connsiteY6" fmla="*/ 1208529 h 6312568"/>
              <a:gd name="connsiteX7" fmla="*/ 1208529 w 6223680"/>
              <a:gd name="connsiteY7" fmla="*/ 0 h 6312568"/>
            </a:gdLst>
            <a:ahLst/>
            <a:cxnLst/>
            <a:rect l="l" t="t" r="r" b="b"/>
            <a:pathLst>
              <a:path w="6223680" h="6312568">
                <a:moveTo>
                  <a:pt x="1208529" y="0"/>
                </a:moveTo>
                <a:lnTo>
                  <a:pt x="6223680" y="0"/>
                </a:lnTo>
                <a:lnTo>
                  <a:pt x="6223680" y="6312568"/>
                </a:lnTo>
                <a:lnTo>
                  <a:pt x="31369" y="6312568"/>
                </a:lnTo>
                <a:lnTo>
                  <a:pt x="24553" y="6286062"/>
                </a:lnTo>
                <a:cubicBezTo>
                  <a:pt x="8455" y="6207390"/>
                  <a:pt x="0" y="6125933"/>
                  <a:pt x="0" y="6042501"/>
                </a:cubicBezTo>
                <a:lnTo>
                  <a:pt x="0" y="1208529"/>
                </a:lnTo>
                <a:cubicBezTo>
                  <a:pt x="0" y="541077"/>
                  <a:pt x="541077" y="0"/>
                  <a:pt x="12085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1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 descr="C:/Users/Administrator/Desktop/078c4612ce449eafcf8792c518e2641.jpg078c4612ce449eafcf8792c518e2641"/>
          <p:cNvPicPr>
            <a:picLocks noChangeAspect="1"/>
          </p:cNvPicPr>
          <p:nvPr/>
        </p:nvPicPr>
        <p:blipFill>
          <a:blip r:embed="rId1"/>
          <a:srcRect l="4797" r="4797"/>
          <a:stretch>
            <a:fillRect/>
          </a:stretch>
        </p:blipFill>
        <p:spPr>
          <a:xfrm>
            <a:off x="7222370" y="1507957"/>
            <a:ext cx="5227517" cy="5350043"/>
          </a:xfrm>
          <a:custGeom>
            <a:avLst/>
            <a:gdLst>
              <a:gd name="connsiteX0" fmla="*/ 1048105 w 5227517"/>
              <a:gd name="connsiteY0" fmla="*/ 0 h 5350043"/>
              <a:gd name="connsiteX1" fmla="*/ 5227517 w 5227517"/>
              <a:gd name="connsiteY1" fmla="*/ 0 h 5350043"/>
              <a:gd name="connsiteX2" fmla="*/ 5227517 w 5227517"/>
              <a:gd name="connsiteY2" fmla="*/ 5350043 h 5350043"/>
              <a:gd name="connsiteX3" fmla="*/ 5790 w 5227517"/>
              <a:gd name="connsiteY3" fmla="*/ 5350043 h 5350043"/>
              <a:gd name="connsiteX4" fmla="*/ 5411 w 5227517"/>
              <a:gd name="connsiteY4" fmla="*/ 5347563 h 5350043"/>
              <a:gd name="connsiteX5" fmla="*/ 0 w 5227517"/>
              <a:gd name="connsiteY5" fmla="*/ 5240400 h 5350043"/>
              <a:gd name="connsiteX6" fmla="*/ 0 w 5227517"/>
              <a:gd name="connsiteY6" fmla="*/ 1048105 h 5350043"/>
              <a:gd name="connsiteX7" fmla="*/ 1048105 w 5227517"/>
              <a:gd name="connsiteY7" fmla="*/ 0 h 5350043"/>
            </a:gdLst>
            <a:ahLst/>
            <a:cxnLst/>
            <a:rect l="l" t="t" r="r" b="b"/>
            <a:pathLst>
              <a:path w="5227517" h="5350043">
                <a:moveTo>
                  <a:pt x="1048105" y="0"/>
                </a:moveTo>
                <a:lnTo>
                  <a:pt x="5227517" y="0"/>
                </a:lnTo>
                <a:lnTo>
                  <a:pt x="5227517" y="5350043"/>
                </a:lnTo>
                <a:lnTo>
                  <a:pt x="5790" y="5350043"/>
                </a:lnTo>
                <a:lnTo>
                  <a:pt x="5411" y="5347563"/>
                </a:lnTo>
                <a:cubicBezTo>
                  <a:pt x="1833" y="5312329"/>
                  <a:pt x="0" y="5276578"/>
                  <a:pt x="0" y="5240400"/>
                </a:cubicBezTo>
                <a:lnTo>
                  <a:pt x="0" y="1048105"/>
                </a:lnTo>
                <a:cubicBezTo>
                  <a:pt x="0" y="469253"/>
                  <a:pt x="469253" y="0"/>
                  <a:pt x="104810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flipH="1">
            <a:off x="660400" y="6235700"/>
            <a:ext cx="11531600" cy="622300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 flipH="1">
            <a:off x="4017222" y="6546850"/>
            <a:ext cx="6041178" cy="0"/>
          </a:xfrm>
          <a:prstGeom prst="straightConnector1">
            <a:avLst/>
          </a:prstGeom>
          <a:noFill/>
          <a:ln w="19050" cap="sq">
            <a:solidFill>
              <a:schemeClr val="bg1"/>
            </a:solidFill>
            <a:prstDash val="solid"/>
            <a:miter/>
            <a:tailEnd type="triangle"/>
          </a:ln>
        </p:spPr>
      </p:cxnSp>
      <p:cxnSp>
        <p:nvCxnSpPr>
          <p:cNvPr id="17" name="标题 1"/>
          <p:cNvCxnSpPr/>
          <p:nvPr/>
        </p:nvCxnSpPr>
        <p:spPr>
          <a:xfrm>
            <a:off x="-30117" y="3152916"/>
            <a:ext cx="4878843" cy="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prstDash val="solid"/>
            <a:miter/>
            <a:tailEnd type="triangle"/>
          </a:ln>
        </p:spPr>
      </p:cxnSp>
      <p:sp>
        <p:nvSpPr>
          <p:cNvPr id="18" name="标题 1"/>
          <p:cNvSpPr txBox="1"/>
          <p:nvPr/>
        </p:nvSpPr>
        <p:spPr>
          <a:xfrm>
            <a:off x="6305092" y="4211817"/>
            <a:ext cx="689811" cy="689811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0800000" flipH="1" flipV="1">
            <a:off x="6485895" y="4397545"/>
            <a:ext cx="328203" cy="317615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28716" y="2157652"/>
            <a:ext cx="3208087" cy="99302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200F2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110833" y="1130300"/>
            <a:ext cx="2146967" cy="202037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200F2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01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1492408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1561807" y="6481963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1071889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1137321" y="6481963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10651370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0718596" y="6481963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0230851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10305226" y="6481963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4424194" y="1950373"/>
            <a:ext cx="3330912" cy="3662662"/>
          </a:xfrm>
          <a:prstGeom prst="roundRect">
            <a:avLst>
              <a:gd name="adj" fmla="val 10000"/>
            </a:avLst>
          </a:prstGeom>
          <a:solidFill>
            <a:schemeClr val="bg1"/>
          </a:solidFill>
          <a:ln w="285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4534495" y="3070218"/>
            <a:ext cx="3110310" cy="23857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现有的校务管理系统和社交平台功能分散，操作复杂，无法满足师生对高效、一体化服务的需求。</a:t>
            </a: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5686318" y="1551575"/>
            <a:ext cx="806664" cy="80666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5780292" y="1723785"/>
            <a:ext cx="618717" cy="4622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 rot="5400000">
            <a:off x="7529423" y="5346252"/>
            <a:ext cx="366574" cy="366574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ahLst/>
            <a:cxnLst/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8187988" y="1950373"/>
            <a:ext cx="3330912" cy="3662662"/>
          </a:xfrm>
          <a:prstGeom prst="roundRect">
            <a:avLst>
              <a:gd name="adj" fmla="val 10000"/>
            </a:avLst>
          </a:prstGeom>
          <a:solidFill>
            <a:schemeClr val="bg1"/>
          </a:solidFill>
          <a:ln w="2857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8298289" y="3070218"/>
            <a:ext cx="3110310" cy="23857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随着校园数字化进程的加速，师生对便捷化、智能化校园服务的需求日益增长，构建一个综合性的平台迫在眉睫。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9450112" y="1551575"/>
            <a:ext cx="806664" cy="806664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9544086" y="1723785"/>
            <a:ext cx="618717" cy="4622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 rot="5400000">
            <a:off x="11293217" y="5346252"/>
            <a:ext cx="366574" cy="366574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ahLst/>
            <a:cxnLst/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660400" y="1950373"/>
            <a:ext cx="3330912" cy="3662662"/>
          </a:xfrm>
          <a:prstGeom prst="roundRect">
            <a:avLst>
              <a:gd name="adj" fmla="val 10000"/>
            </a:avLst>
          </a:prstGeom>
          <a:solidFill>
            <a:schemeClr val="bg1"/>
          </a:solidFill>
          <a:ln w="2857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770701" y="3070218"/>
            <a:ext cx="3110310" cy="23857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目前校园内各类信息分散在不同的系统和平台，学生需要在多个地方查找课表、成绩、校园设施等信息，极为不便。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1922524" y="1551575"/>
            <a:ext cx="806664" cy="806664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2016498" y="1723785"/>
            <a:ext cx="618717" cy="46224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 rot="5400000">
            <a:off x="3765629" y="5346252"/>
            <a:ext cx="366574" cy="366574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ahLst/>
            <a:cxnLst/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770656" y="2423160"/>
            <a:ext cx="3110400" cy="6248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信息分散</a:t>
            </a: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4534450" y="2423160"/>
            <a:ext cx="3110400" cy="6248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用户体验不佳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8298244" y="2423160"/>
            <a:ext cx="3110400" cy="6248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需求升级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b="1"/>
              <a:t>项目背景与</a:t>
            </a:r>
            <a:r>
              <a:rPr kumimoji="1" lang="zh-CN" altLang="en-US" sz="2800" b="1"/>
              <a:t>概述</a:t>
            </a:r>
            <a:endParaRPr kumimoji="1" lang="zh-CN" altLang="en-US" sz="2800" b="1"/>
          </a:p>
        </p:txBody>
      </p:sp>
      <p:sp>
        <p:nvSpPr>
          <p:cNvPr id="23" name="标题 1"/>
          <p:cNvSpPr txBox="1"/>
          <p:nvPr/>
        </p:nvSpPr>
        <p:spPr>
          <a:xfrm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 rot="5400000">
            <a:off x="6012157" y="3303910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2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276208" y="3867534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900000">
            <a:off x="6246101" y="3021765"/>
            <a:ext cx="3171696" cy="736997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432012" y="2723764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2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8900000">
            <a:off x="4510153" y="3585389"/>
            <a:ext cx="3171696" cy="736997"/>
          </a:xfrm>
          <a:prstGeom prst="roundRect">
            <a:avLst>
              <a:gd name="adj" fmla="val 50000"/>
            </a:avLst>
          </a:prstGeom>
          <a:solidFill>
            <a:schemeClr val="accent2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47008" y="2774478"/>
            <a:ext cx="627553" cy="627553"/>
          </a:xfrm>
          <a:custGeom>
            <a:avLst/>
            <a:gdLst>
              <a:gd name="T0" fmla="*/ 222 w 269"/>
              <a:gd name="T1" fmla="*/ 48 h 269"/>
              <a:gd name="T2" fmla="*/ 222 w 269"/>
              <a:gd name="T3" fmla="*/ 221 h 269"/>
              <a:gd name="T4" fmla="*/ 48 w 269"/>
              <a:gd name="T5" fmla="*/ 221 h 269"/>
              <a:gd name="T6" fmla="*/ 48 w 269"/>
              <a:gd name="T7" fmla="*/ 48 h 269"/>
              <a:gd name="T8" fmla="*/ 222 w 269"/>
              <a:gd name="T9" fmla="*/ 48 h 269"/>
            </a:gdLst>
            <a:ahLst/>
            <a:cxnLst/>
            <a:rect l="0" t="0" r="r" b="b"/>
            <a:pathLst>
              <a:path w="269" h="269">
                <a:moveTo>
                  <a:pt x="222" y="48"/>
                </a:moveTo>
                <a:cubicBezTo>
                  <a:pt x="269" y="96"/>
                  <a:pt x="269" y="173"/>
                  <a:pt x="222" y="221"/>
                </a:cubicBezTo>
                <a:cubicBezTo>
                  <a:pt x="174" y="269"/>
                  <a:pt x="96" y="269"/>
                  <a:pt x="48" y="221"/>
                </a:cubicBezTo>
                <a:cubicBezTo>
                  <a:pt x="0" y="173"/>
                  <a:pt x="0" y="96"/>
                  <a:pt x="48" y="48"/>
                </a:cubicBezTo>
                <a:cubicBezTo>
                  <a:pt x="96" y="0"/>
                  <a:pt x="174" y="0"/>
                  <a:pt x="222" y="4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>
            <a:off x="2774204" y="4149013"/>
            <a:ext cx="3171696" cy="736997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696063" y="3287388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alpha val="9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911059" y="3338102"/>
            <a:ext cx="627553" cy="627553"/>
          </a:xfrm>
          <a:custGeom>
            <a:avLst/>
            <a:gdLst>
              <a:gd name="T0" fmla="*/ 222 w 269"/>
              <a:gd name="T1" fmla="*/ 48 h 269"/>
              <a:gd name="T2" fmla="*/ 222 w 269"/>
              <a:gd name="T3" fmla="*/ 221 h 269"/>
              <a:gd name="T4" fmla="*/ 48 w 269"/>
              <a:gd name="T5" fmla="*/ 221 h 269"/>
              <a:gd name="T6" fmla="*/ 48 w 269"/>
              <a:gd name="T7" fmla="*/ 48 h 269"/>
              <a:gd name="T8" fmla="*/ 222 w 269"/>
              <a:gd name="T9" fmla="*/ 48 h 269"/>
            </a:gdLst>
            <a:ahLst/>
            <a:cxnLst/>
            <a:rect l="0" t="0" r="r" b="b"/>
            <a:pathLst>
              <a:path w="269" h="269">
                <a:moveTo>
                  <a:pt x="222" y="48"/>
                </a:moveTo>
                <a:cubicBezTo>
                  <a:pt x="269" y="96"/>
                  <a:pt x="269" y="173"/>
                  <a:pt x="222" y="221"/>
                </a:cubicBezTo>
                <a:cubicBezTo>
                  <a:pt x="174" y="269"/>
                  <a:pt x="96" y="269"/>
                  <a:pt x="48" y="221"/>
                </a:cubicBezTo>
                <a:cubicBezTo>
                  <a:pt x="0" y="173"/>
                  <a:pt x="0" y="96"/>
                  <a:pt x="48" y="48"/>
                </a:cubicBezTo>
                <a:cubicBezTo>
                  <a:pt x="96" y="0"/>
                  <a:pt x="174" y="0"/>
                  <a:pt x="222" y="4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775971" y="2926452"/>
            <a:ext cx="369626" cy="323603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046934" y="3454198"/>
            <a:ext cx="369624" cy="369624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202200" y="799354"/>
            <a:ext cx="2160000" cy="6631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知识库覆盖</a:t>
            </a:r>
            <a:endParaRPr kumimoji="1" lang="zh-CN" altLang="en-US" sz="2400" dirty="0"/>
          </a:p>
        </p:txBody>
      </p:sp>
      <p:sp>
        <p:nvSpPr>
          <p:cNvPr id="15" name="标题 1"/>
          <p:cNvSpPr txBox="1"/>
          <p:nvPr/>
        </p:nvSpPr>
        <p:spPr>
          <a:xfrm>
            <a:off x="4202200" y="1305397"/>
            <a:ext cx="2160000" cy="9138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预设“学校地图”“政策文件”等4大分类知识库，支持管理员动态更新（如新增“2025年选课新规”）。</a:t>
            </a:r>
            <a:endParaRPr kumimoji="1" lang="zh-CN" altLang="en-US" sz="3200" dirty="0"/>
          </a:p>
        </p:txBody>
      </p:sp>
      <p:sp>
        <p:nvSpPr>
          <p:cNvPr id="16" name="标题 1"/>
          <p:cNvSpPr txBox="1"/>
          <p:nvPr/>
        </p:nvSpPr>
        <p:spPr>
          <a:xfrm>
            <a:off x="1349535" y="2905313"/>
            <a:ext cx="2160000" cy="6631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历史记录</a:t>
            </a:r>
            <a:endParaRPr kumimoji="1" lang="zh-CN" altLang="en-US" sz="2400" dirty="0"/>
          </a:p>
        </p:txBody>
      </p:sp>
      <p:sp>
        <p:nvSpPr>
          <p:cNvPr id="17" name="标题 1"/>
          <p:cNvSpPr txBox="1"/>
          <p:nvPr/>
        </p:nvSpPr>
        <p:spPr>
          <a:xfrm>
            <a:off x="1342317" y="3426609"/>
            <a:ext cx="2160000" cy="9646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自动保存用户提问与回答，支持检索（如用户可查询“上月体测预约流程”的历史回答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）。</a:t>
            </a:r>
            <a:endParaRPr kumimoji="1" lang="zh-CN" altLang="en-US" sz="2400" dirty="0"/>
          </a:p>
        </p:txBody>
      </p:sp>
      <p:sp>
        <p:nvSpPr>
          <p:cNvPr id="18" name="标题 1"/>
          <p:cNvSpPr txBox="1"/>
          <p:nvPr/>
        </p:nvSpPr>
        <p:spPr>
          <a:xfrm>
            <a:off x="8377079" y="4008509"/>
            <a:ext cx="2591800" cy="6631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多模态交互</a:t>
            </a:r>
            <a:endParaRPr kumimoji="1" lang="zh-CN" altLang="en-US" sz="2400" dirty="0"/>
          </a:p>
        </p:txBody>
      </p:sp>
      <p:sp>
        <p:nvSpPr>
          <p:cNvPr id="19" name="标题 1"/>
          <p:cNvSpPr txBox="1"/>
          <p:nvPr/>
        </p:nvSpPr>
        <p:spPr>
          <a:xfrm>
            <a:off x="8394489" y="4497261"/>
            <a:ext cx="2595721" cy="9138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支持文字输入（支持Markdown格式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）、语音输入（自动转文字，准确率≥90%），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输出包含文本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/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语音双形式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endParaRPr kumimoji="1" lang="zh-CN" altLang="en-US" sz="2400" dirty="0"/>
          </a:p>
        </p:txBody>
      </p:sp>
      <p:sp>
        <p:nvSpPr>
          <p:cNvPr id="20" name="标题 1"/>
          <p:cNvSpPr txBox="1"/>
          <p:nvPr/>
        </p:nvSpPr>
        <p:spPr>
          <a:xfrm>
            <a:off x="7167960" y="2160140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7748105" y="2740286"/>
            <a:ext cx="1898152" cy="737860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382956" y="2210854"/>
            <a:ext cx="627553" cy="627553"/>
          </a:xfrm>
          <a:custGeom>
            <a:avLst/>
            <a:gdLst>
              <a:gd name="T0" fmla="*/ 222 w 269"/>
              <a:gd name="T1" fmla="*/ 48 h 269"/>
              <a:gd name="T2" fmla="*/ 222 w 269"/>
              <a:gd name="T3" fmla="*/ 221 h 269"/>
              <a:gd name="T4" fmla="*/ 48 w 269"/>
              <a:gd name="T5" fmla="*/ 221 h 269"/>
              <a:gd name="T6" fmla="*/ 48 w 269"/>
              <a:gd name="T7" fmla="*/ 48 h 269"/>
              <a:gd name="T8" fmla="*/ 222 w 269"/>
              <a:gd name="T9" fmla="*/ 48 h 269"/>
            </a:gdLst>
            <a:ahLst/>
            <a:cxnLst/>
            <a:rect l="0" t="0" r="r" b="b"/>
            <a:pathLst>
              <a:path w="269" h="269">
                <a:moveTo>
                  <a:pt x="222" y="48"/>
                </a:moveTo>
                <a:cubicBezTo>
                  <a:pt x="269" y="96"/>
                  <a:pt x="269" y="173"/>
                  <a:pt x="222" y="221"/>
                </a:cubicBezTo>
                <a:cubicBezTo>
                  <a:pt x="174" y="269"/>
                  <a:pt x="96" y="269"/>
                  <a:pt x="48" y="221"/>
                </a:cubicBezTo>
                <a:cubicBezTo>
                  <a:pt x="0" y="173"/>
                  <a:pt x="0" y="96"/>
                  <a:pt x="48" y="48"/>
                </a:cubicBezTo>
                <a:cubicBezTo>
                  <a:pt x="96" y="0"/>
                  <a:pt x="174" y="0"/>
                  <a:pt x="222" y="48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526282" y="2339991"/>
            <a:ext cx="340900" cy="369277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  <a:rou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8900000">
            <a:off x="6889093" y="3375649"/>
            <a:ext cx="1600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STEP 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8900000">
            <a:off x="3374458" y="4535515"/>
            <a:ext cx="1600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STEP 01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8900000">
            <a:off x="5107252" y="3998068"/>
            <a:ext cx="16002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 panose="00020600040101010101" charset="-122"/>
                <a:ea typeface="OPPOSans L" panose="00020600040101010101" charset="-122"/>
                <a:cs typeface="OPPOSans L" panose="00020600040101010101" charset="-122"/>
              </a:rPr>
              <a:t>STEP 02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核心功能</a:t>
            </a:r>
            <a:r>
              <a:rPr kumimoji="1" lang="en-US" altLang="zh-CN" sz="28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-智能问答模块</a:t>
            </a:r>
            <a:endParaRPr kumimoji="1"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>
            <p:custDataLst>
              <p:tags r:id="rId1"/>
            </p:custDataLst>
          </p:nvPr>
        </p:nvGrpSpPr>
        <p:grpSpPr>
          <a:xfrm>
            <a:off x="2151912" y="1621231"/>
            <a:ext cx="3423445" cy="3389368"/>
            <a:chOff x="710579" y="1764632"/>
            <a:chExt cx="3423445" cy="3389368"/>
          </a:xfrm>
        </p:grpSpPr>
        <p:sp>
          <p:nvSpPr>
            <p:cNvPr id="5" name="标题 1"/>
            <p:cNvSpPr txBox="1"/>
            <p:nvPr>
              <p:custDataLst>
                <p:tags r:id="rId2"/>
              </p:custDataLst>
            </p:nvPr>
          </p:nvSpPr>
          <p:spPr>
            <a:xfrm flipH="1">
              <a:off x="710579" y="2136008"/>
              <a:ext cx="3423445" cy="3017992"/>
            </a:xfrm>
            <a:prstGeom prst="snip1Rect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6" name="标题 1"/>
            <p:cNvSpPr txBox="1"/>
            <p:nvPr>
              <p:custDataLst>
                <p:tags r:id="rId3"/>
              </p:custDataLst>
            </p:nvPr>
          </p:nvSpPr>
          <p:spPr>
            <a:xfrm>
              <a:off x="870179" y="3401923"/>
              <a:ext cx="3104245" cy="1536264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支持</a:t>
              </a:r>
              <a:r>
                <a:rPr kumimoji="1" lang="zh-CN" altLang="en-US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师生就问题或话题发表帖子</a:t>
              </a: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，</a:t>
              </a:r>
              <a:r>
                <a:rPr kumimoji="1" lang="zh-CN" altLang="en-US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促进信息共享与</a:t>
              </a:r>
              <a:r>
                <a:rPr kumimoji="1" lang="zh-CN" altLang="en-US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交流。</a:t>
              </a:r>
              <a:endPara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 panose="020B0400000000000000" charset="-122"/>
              </a:endParaRPr>
            </a:p>
          </p:txBody>
        </p:sp>
        <p:sp>
          <p:nvSpPr>
            <p:cNvPr id="7" name="标题 1"/>
            <p:cNvSpPr txBox="1"/>
            <p:nvPr>
              <p:custDataLst>
                <p:tags r:id="rId4"/>
              </p:custDataLst>
            </p:nvPr>
          </p:nvSpPr>
          <p:spPr>
            <a:xfrm>
              <a:off x="870180" y="2603690"/>
              <a:ext cx="3104243" cy="712225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zh-CN" altLang="en-US" sz="1600" b="1" dirty="0" err="1">
                  <a:ln w="12700">
                    <a:noFill/>
                  </a:ln>
                  <a:solidFill>
                    <a:srgbClr val="F200F2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 CN Bold" panose="020B0800000000000000" charset="-122"/>
                </a:rPr>
                <a:t>帖子</a:t>
              </a:r>
              <a:r>
                <a:rPr kumimoji="1" lang="en-US" altLang="zh-CN" sz="1600" b="1" dirty="0" err="1">
                  <a:ln w="12700">
                    <a:noFill/>
                  </a:ln>
                  <a:solidFill>
                    <a:srgbClr val="F200F2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 CN Bold" panose="020B0800000000000000" charset="-122"/>
                </a:rPr>
                <a:t>发布</a:t>
              </a:r>
              <a:endParaRPr kumimoji="1" lang="zh-CN" altLang="en-US" b="1" dirty="0">
                <a:ea typeface="宋体" panose="02010600030101010101" pitchFamily="2" charset="-122"/>
              </a:endParaRPr>
            </a:p>
          </p:txBody>
        </p:sp>
        <p:sp>
          <p:nvSpPr>
            <p:cNvPr id="12" name="标题 1"/>
            <p:cNvSpPr txBox="1"/>
            <p:nvPr>
              <p:custDataLst>
                <p:tags r:id="rId5"/>
              </p:custDataLst>
            </p:nvPr>
          </p:nvSpPr>
          <p:spPr>
            <a:xfrm>
              <a:off x="710579" y="1764632"/>
              <a:ext cx="1920326" cy="749476"/>
            </a:xfrm>
            <a:prstGeom prst="homePlat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13" name="标题 1"/>
            <p:cNvSpPr txBox="1"/>
            <p:nvPr>
              <p:custDataLst>
                <p:tags r:id="rId6"/>
              </p:custDataLst>
            </p:nvPr>
          </p:nvSpPr>
          <p:spPr>
            <a:xfrm>
              <a:off x="1919898" y="1954789"/>
              <a:ext cx="369162" cy="369162"/>
            </a:xfrm>
            <a:custGeom>
              <a:avLst/>
              <a:gdLst>
                <a:gd name="connsiteX0" fmla="*/ 457070 w 720001"/>
                <a:gd name="connsiteY0" fmla="*/ 57166 h 720001"/>
                <a:gd name="connsiteX1" fmla="*/ 457070 w 720001"/>
                <a:gd name="connsiteY1" fmla="*/ 263017 h 720001"/>
                <a:gd name="connsiteX2" fmla="*/ 662921 w 720001"/>
                <a:gd name="connsiteY2" fmla="*/ 263017 h 720001"/>
                <a:gd name="connsiteX3" fmla="*/ 647393 w 720001"/>
                <a:gd name="connsiteY3" fmla="*/ 212704 h 720001"/>
                <a:gd name="connsiteX4" fmla="*/ 591008 w 720001"/>
                <a:gd name="connsiteY4" fmla="*/ 129079 h 720001"/>
                <a:gd name="connsiteX5" fmla="*/ 507383 w 720001"/>
                <a:gd name="connsiteY5" fmla="*/ 72694 h 720001"/>
                <a:gd name="connsiteX6" fmla="*/ 457070 w 720001"/>
                <a:gd name="connsiteY6" fmla="*/ 57166 h 720001"/>
                <a:gd name="connsiteX7" fmla="*/ 307952 w 720001"/>
                <a:gd name="connsiteY7" fmla="*/ 56386 h 720001"/>
                <a:gd name="connsiteX8" fmla="*/ 240115 w 720001"/>
                <a:gd name="connsiteY8" fmla="*/ 76251 h 720001"/>
                <a:gd name="connsiteX9" fmla="*/ 142092 w 720001"/>
                <a:gd name="connsiteY9" fmla="*/ 142179 h 720001"/>
                <a:gd name="connsiteX10" fmla="*/ 76077 w 720001"/>
                <a:gd name="connsiteY10" fmla="*/ 240116 h 720001"/>
                <a:gd name="connsiteX11" fmla="*/ 51874 w 720001"/>
                <a:gd name="connsiteY11" fmla="*/ 360000 h 720001"/>
                <a:gd name="connsiteX12" fmla="*/ 76077 w 720001"/>
                <a:gd name="connsiteY12" fmla="*/ 479885 h 720001"/>
                <a:gd name="connsiteX13" fmla="*/ 142092 w 720001"/>
                <a:gd name="connsiteY13" fmla="*/ 577822 h 720001"/>
                <a:gd name="connsiteX14" fmla="*/ 240029 w 720001"/>
                <a:gd name="connsiteY14" fmla="*/ 643837 h 720001"/>
                <a:gd name="connsiteX15" fmla="*/ 359913 w 720001"/>
                <a:gd name="connsiteY15" fmla="*/ 668039 h 720001"/>
                <a:gd name="connsiteX16" fmla="*/ 479798 w 720001"/>
                <a:gd name="connsiteY16" fmla="*/ 643837 h 720001"/>
                <a:gd name="connsiteX17" fmla="*/ 577735 w 720001"/>
                <a:gd name="connsiteY17" fmla="*/ 577822 h 720001"/>
                <a:gd name="connsiteX18" fmla="*/ 643750 w 720001"/>
                <a:gd name="connsiteY18" fmla="*/ 479885 h 720001"/>
                <a:gd name="connsiteX19" fmla="*/ 663615 w 720001"/>
                <a:gd name="connsiteY19" fmla="*/ 412049 h 720001"/>
                <a:gd name="connsiteX20" fmla="*/ 360000 w 720001"/>
                <a:gd name="connsiteY20" fmla="*/ 412049 h 720001"/>
                <a:gd name="connsiteX21" fmla="*/ 307952 w 720001"/>
                <a:gd name="connsiteY21" fmla="*/ 360000 h 720001"/>
                <a:gd name="connsiteX22" fmla="*/ 405022 w 720001"/>
                <a:gd name="connsiteY22" fmla="*/ 0 h 720001"/>
                <a:gd name="connsiteX23" fmla="*/ 720001 w 720001"/>
                <a:gd name="connsiteY23" fmla="*/ 314979 h 720001"/>
                <a:gd name="connsiteX24" fmla="*/ 405022 w 720001"/>
                <a:gd name="connsiteY24" fmla="*/ 314979 h 720001"/>
                <a:gd name="connsiteX25" fmla="*/ 360000 w 720001"/>
                <a:gd name="connsiteY25" fmla="*/ 0 h 720001"/>
                <a:gd name="connsiteX26" fmla="*/ 360000 w 720001"/>
                <a:gd name="connsiteY26" fmla="*/ 360000 h 720001"/>
                <a:gd name="connsiteX27" fmla="*/ 720001 w 720001"/>
                <a:gd name="connsiteY27" fmla="*/ 360000 h 720001"/>
                <a:gd name="connsiteX28" fmla="*/ 360000 w 720001"/>
                <a:gd name="connsiteY28" fmla="*/ 720001 h 720001"/>
                <a:gd name="connsiteX29" fmla="*/ 0 w 720001"/>
                <a:gd name="connsiteY29" fmla="*/ 360000 h 720001"/>
                <a:gd name="connsiteX30" fmla="*/ 360000 w 720001"/>
                <a:gd name="connsiteY30" fmla="*/ 0 h 720001"/>
              </a:gdLst>
              <a:ahLst/>
              <a:cxnLst/>
              <a:rect l="l" t="t" r="r" b="b"/>
              <a:pathLst>
                <a:path w="720001" h="720001">
                  <a:moveTo>
                    <a:pt x="457070" y="57166"/>
                  </a:moveTo>
                  <a:lnTo>
                    <a:pt x="457070" y="263017"/>
                  </a:lnTo>
                  <a:lnTo>
                    <a:pt x="662921" y="263017"/>
                  </a:lnTo>
                  <a:cubicBezTo>
                    <a:pt x="659451" y="245755"/>
                    <a:pt x="654246" y="229012"/>
                    <a:pt x="647393" y="212704"/>
                  </a:cubicBezTo>
                  <a:cubicBezTo>
                    <a:pt x="634121" y="181388"/>
                    <a:pt x="615210" y="153282"/>
                    <a:pt x="591008" y="129079"/>
                  </a:cubicBezTo>
                  <a:cubicBezTo>
                    <a:pt x="566806" y="104877"/>
                    <a:pt x="538699" y="85966"/>
                    <a:pt x="507383" y="72694"/>
                  </a:cubicBezTo>
                  <a:cubicBezTo>
                    <a:pt x="491075" y="65755"/>
                    <a:pt x="474246" y="60636"/>
                    <a:pt x="457070" y="57166"/>
                  </a:cubicBezTo>
                  <a:close/>
                  <a:moveTo>
                    <a:pt x="307952" y="56386"/>
                  </a:moveTo>
                  <a:cubicBezTo>
                    <a:pt x="284703" y="60376"/>
                    <a:pt x="262062" y="66969"/>
                    <a:pt x="240115" y="76251"/>
                  </a:cubicBezTo>
                  <a:cubicBezTo>
                    <a:pt x="203508" y="91778"/>
                    <a:pt x="170544" y="113986"/>
                    <a:pt x="142092" y="142179"/>
                  </a:cubicBezTo>
                  <a:cubicBezTo>
                    <a:pt x="113812" y="170545"/>
                    <a:pt x="91605" y="203422"/>
                    <a:pt x="76077" y="240116"/>
                  </a:cubicBezTo>
                  <a:cubicBezTo>
                    <a:pt x="60029" y="278111"/>
                    <a:pt x="51874" y="318362"/>
                    <a:pt x="51874" y="360000"/>
                  </a:cubicBezTo>
                  <a:cubicBezTo>
                    <a:pt x="51874" y="401639"/>
                    <a:pt x="60029" y="441976"/>
                    <a:pt x="76077" y="479885"/>
                  </a:cubicBezTo>
                  <a:cubicBezTo>
                    <a:pt x="91605" y="516579"/>
                    <a:pt x="113812" y="549543"/>
                    <a:pt x="142092" y="577822"/>
                  </a:cubicBezTo>
                  <a:cubicBezTo>
                    <a:pt x="170458" y="606102"/>
                    <a:pt x="203335" y="628309"/>
                    <a:pt x="240029" y="643837"/>
                  </a:cubicBezTo>
                  <a:cubicBezTo>
                    <a:pt x="278024" y="659885"/>
                    <a:pt x="318275" y="668039"/>
                    <a:pt x="359913" y="668039"/>
                  </a:cubicBezTo>
                  <a:cubicBezTo>
                    <a:pt x="401552" y="668039"/>
                    <a:pt x="441890" y="659885"/>
                    <a:pt x="479798" y="643837"/>
                  </a:cubicBezTo>
                  <a:cubicBezTo>
                    <a:pt x="516492" y="628309"/>
                    <a:pt x="549456" y="606102"/>
                    <a:pt x="577735" y="577822"/>
                  </a:cubicBezTo>
                  <a:cubicBezTo>
                    <a:pt x="606015" y="549456"/>
                    <a:pt x="628222" y="516579"/>
                    <a:pt x="643750" y="479885"/>
                  </a:cubicBezTo>
                  <a:cubicBezTo>
                    <a:pt x="653032" y="457938"/>
                    <a:pt x="659625" y="435297"/>
                    <a:pt x="663615" y="412049"/>
                  </a:cubicBezTo>
                  <a:lnTo>
                    <a:pt x="360000" y="412049"/>
                  </a:lnTo>
                  <a:cubicBezTo>
                    <a:pt x="331287" y="412049"/>
                    <a:pt x="307952" y="388714"/>
                    <a:pt x="307952" y="360000"/>
                  </a:cubicBezTo>
                  <a:close/>
                  <a:moveTo>
                    <a:pt x="405022" y="0"/>
                  </a:moveTo>
                  <a:cubicBezTo>
                    <a:pt x="578950" y="0"/>
                    <a:pt x="720001" y="141051"/>
                    <a:pt x="720001" y="314979"/>
                  </a:cubicBezTo>
                  <a:lnTo>
                    <a:pt x="405022" y="314979"/>
                  </a:lnTo>
                  <a:close/>
                  <a:moveTo>
                    <a:pt x="360000" y="0"/>
                  </a:moveTo>
                  <a:lnTo>
                    <a:pt x="360000" y="360000"/>
                  </a:lnTo>
                  <a:lnTo>
                    <a:pt x="720001" y="360000"/>
                  </a:lnTo>
                  <a:cubicBezTo>
                    <a:pt x="720001" y="558825"/>
                    <a:pt x="558824" y="720001"/>
                    <a:pt x="360000" y="720001"/>
                  </a:cubicBezTo>
                  <a:cubicBezTo>
                    <a:pt x="161176" y="720001"/>
                    <a:pt x="0" y="558825"/>
                    <a:pt x="0" y="360000"/>
                  </a:cubicBezTo>
                  <a:cubicBezTo>
                    <a:pt x="0" y="161176"/>
                    <a:pt x="161176" y="0"/>
                    <a:pt x="360000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14" name="标题 1"/>
            <p:cNvSpPr txBox="1"/>
            <p:nvPr>
              <p:custDataLst>
                <p:tags r:id="rId7"/>
              </p:custDataLst>
            </p:nvPr>
          </p:nvSpPr>
          <p:spPr>
            <a:xfrm>
              <a:off x="870177" y="1847952"/>
              <a:ext cx="701949" cy="582836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01</a:t>
              </a:r>
              <a:endParaRPr kumimoji="1"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15" name="标题 1"/>
            <p:cNvSpPr txBox="1"/>
            <p:nvPr>
              <p:custDataLst>
                <p:tags r:id="rId8"/>
              </p:custDataLst>
            </p:nvPr>
          </p:nvSpPr>
          <p:spPr>
            <a:xfrm>
              <a:off x="1572126" y="1869408"/>
              <a:ext cx="45719" cy="53992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ea typeface="宋体" panose="02010600030101010101" pitchFamily="2" charset="-122"/>
              </a:endParaRPr>
            </a:p>
          </p:txBody>
        </p:sp>
      </p:grpSp>
      <p:grpSp>
        <p:nvGrpSpPr>
          <p:cNvPr id="28" name="组合 27"/>
          <p:cNvGrpSpPr/>
          <p:nvPr>
            <p:custDataLst>
              <p:tags r:id="rId9"/>
            </p:custDataLst>
          </p:nvPr>
        </p:nvGrpSpPr>
        <p:grpSpPr>
          <a:xfrm>
            <a:off x="6860295" y="1621231"/>
            <a:ext cx="3445676" cy="3389368"/>
            <a:chOff x="4360158" y="1764632"/>
            <a:chExt cx="3445676" cy="3389368"/>
          </a:xfrm>
        </p:grpSpPr>
        <p:sp>
          <p:nvSpPr>
            <p:cNvPr id="3" name="标题 1"/>
            <p:cNvSpPr txBox="1"/>
            <p:nvPr>
              <p:custDataLst>
                <p:tags r:id="rId10"/>
              </p:custDataLst>
            </p:nvPr>
          </p:nvSpPr>
          <p:spPr>
            <a:xfrm flipH="1">
              <a:off x="4382389" y="2136008"/>
              <a:ext cx="3423445" cy="3017992"/>
            </a:xfrm>
            <a:prstGeom prst="snip1Rect">
              <a:avLst/>
            </a:prstGeom>
            <a:solidFill>
              <a:schemeClr val="bg1"/>
            </a:solidFill>
            <a:ln w="12700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8" name="标题 1"/>
            <p:cNvSpPr txBox="1"/>
            <p:nvPr>
              <p:custDataLst>
                <p:tags r:id="rId11"/>
              </p:custDataLst>
            </p:nvPr>
          </p:nvSpPr>
          <p:spPr>
            <a:xfrm>
              <a:off x="4541989" y="3401923"/>
              <a:ext cx="3104245" cy="1536264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点赞/收藏/评论（支持楼中楼回复）、帖子热搜排序（按24小时互动量生成“本周热门”榜单）。</a:t>
              </a:r>
              <a:endParaRPr kumimoji="1"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9" name="标题 1"/>
            <p:cNvSpPr txBox="1"/>
            <p:nvPr>
              <p:custDataLst>
                <p:tags r:id="rId12"/>
              </p:custDataLst>
            </p:nvPr>
          </p:nvSpPr>
          <p:spPr>
            <a:xfrm>
              <a:off x="4541989" y="2603690"/>
              <a:ext cx="3104243" cy="712225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1600" b="1" dirty="0" err="1">
                  <a:ln w="12700">
                    <a:noFill/>
                  </a:ln>
                  <a:solidFill>
                    <a:srgbClr val="A02B93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 CN Bold" panose="020B0800000000000000" charset="-122"/>
                </a:rPr>
                <a:t>互动体系</a:t>
              </a:r>
              <a:endParaRPr kumimoji="1" lang="zh-CN" altLang="en-US" b="1" dirty="0">
                <a:ea typeface="宋体" panose="02010600030101010101" pitchFamily="2" charset="-122"/>
              </a:endParaRPr>
            </a:p>
          </p:txBody>
        </p:sp>
        <p:sp>
          <p:nvSpPr>
            <p:cNvPr id="20" name="标题 1"/>
            <p:cNvSpPr txBox="1"/>
            <p:nvPr>
              <p:custDataLst>
                <p:tags r:id="rId13"/>
              </p:custDataLst>
            </p:nvPr>
          </p:nvSpPr>
          <p:spPr>
            <a:xfrm>
              <a:off x="4360158" y="1764632"/>
              <a:ext cx="1920326" cy="749476"/>
            </a:xfrm>
            <a:prstGeom prst="homePlat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21" name="标题 1"/>
            <p:cNvSpPr txBox="1"/>
            <p:nvPr>
              <p:custDataLst>
                <p:tags r:id="rId14"/>
              </p:custDataLst>
            </p:nvPr>
          </p:nvSpPr>
          <p:spPr>
            <a:xfrm>
              <a:off x="5569477" y="1968620"/>
              <a:ext cx="369162" cy="341500"/>
            </a:xfrm>
            <a:custGeom>
              <a:avLst/>
              <a:gdLst>
                <a:gd name="connsiteX0" fmla="*/ 56258 w 778320"/>
                <a:gd name="connsiteY0" fmla="*/ 333700 h 720001"/>
                <a:gd name="connsiteX1" fmla="*/ 56258 w 778320"/>
                <a:gd name="connsiteY1" fmla="*/ 627457 h 720001"/>
                <a:gd name="connsiteX2" fmla="*/ 66946 w 778320"/>
                <a:gd name="connsiteY2" fmla="*/ 653054 h 720001"/>
                <a:gd name="connsiteX3" fmla="*/ 92544 w 778320"/>
                <a:gd name="connsiteY3" fmla="*/ 663743 h 720001"/>
                <a:gd name="connsiteX4" fmla="*/ 685683 w 778320"/>
                <a:gd name="connsiteY4" fmla="*/ 663743 h 720001"/>
                <a:gd name="connsiteX5" fmla="*/ 711281 w 778320"/>
                <a:gd name="connsiteY5" fmla="*/ 653054 h 720001"/>
                <a:gd name="connsiteX6" fmla="*/ 721969 w 778320"/>
                <a:gd name="connsiteY6" fmla="*/ 627457 h 720001"/>
                <a:gd name="connsiteX7" fmla="*/ 721969 w 778320"/>
                <a:gd name="connsiteY7" fmla="*/ 333700 h 720001"/>
                <a:gd name="connsiteX8" fmla="*/ 92544 w 778320"/>
                <a:gd name="connsiteY8" fmla="*/ 142049 h 720001"/>
                <a:gd name="connsiteX9" fmla="*/ 56258 w 778320"/>
                <a:gd name="connsiteY9" fmla="*/ 178336 h 720001"/>
                <a:gd name="connsiteX10" fmla="*/ 56258 w 778320"/>
                <a:gd name="connsiteY10" fmla="*/ 277443 h 720001"/>
                <a:gd name="connsiteX11" fmla="*/ 721969 w 778320"/>
                <a:gd name="connsiteY11" fmla="*/ 277443 h 720001"/>
                <a:gd name="connsiteX12" fmla="*/ 721969 w 778320"/>
                <a:gd name="connsiteY12" fmla="*/ 178336 h 720001"/>
                <a:gd name="connsiteX13" fmla="*/ 685683 w 778320"/>
                <a:gd name="connsiteY13" fmla="*/ 142049 h 720001"/>
                <a:gd name="connsiteX14" fmla="*/ 561355 w 778320"/>
                <a:gd name="connsiteY14" fmla="*/ 142049 h 720001"/>
                <a:gd name="connsiteX15" fmla="*/ 561355 w 778320"/>
                <a:gd name="connsiteY15" fmla="*/ 201026 h 720001"/>
                <a:gd name="connsiteX16" fmla="*/ 533226 w 778320"/>
                <a:gd name="connsiteY16" fmla="*/ 229249 h 720001"/>
                <a:gd name="connsiteX17" fmla="*/ 505097 w 778320"/>
                <a:gd name="connsiteY17" fmla="*/ 201120 h 720001"/>
                <a:gd name="connsiteX18" fmla="*/ 505097 w 778320"/>
                <a:gd name="connsiteY18" fmla="*/ 142049 h 720001"/>
                <a:gd name="connsiteX19" fmla="*/ 273129 w 778320"/>
                <a:gd name="connsiteY19" fmla="*/ 142049 h 720001"/>
                <a:gd name="connsiteX20" fmla="*/ 273129 w 778320"/>
                <a:gd name="connsiteY20" fmla="*/ 201026 h 720001"/>
                <a:gd name="connsiteX21" fmla="*/ 245001 w 778320"/>
                <a:gd name="connsiteY21" fmla="*/ 229249 h 720001"/>
                <a:gd name="connsiteX22" fmla="*/ 216872 w 778320"/>
                <a:gd name="connsiteY22" fmla="*/ 201120 h 720001"/>
                <a:gd name="connsiteX23" fmla="*/ 216872 w 778320"/>
                <a:gd name="connsiteY23" fmla="*/ 142049 h 720001"/>
                <a:gd name="connsiteX24" fmla="*/ 245001 w 778320"/>
                <a:gd name="connsiteY24" fmla="*/ 0 h 720001"/>
                <a:gd name="connsiteX25" fmla="*/ 273129 w 778320"/>
                <a:gd name="connsiteY25" fmla="*/ 28129 h 720001"/>
                <a:gd name="connsiteX26" fmla="*/ 273129 w 778320"/>
                <a:gd name="connsiteY26" fmla="*/ 85792 h 720001"/>
                <a:gd name="connsiteX27" fmla="*/ 505097 w 778320"/>
                <a:gd name="connsiteY27" fmla="*/ 85792 h 720001"/>
                <a:gd name="connsiteX28" fmla="*/ 505097 w 778320"/>
                <a:gd name="connsiteY28" fmla="*/ 28129 h 720001"/>
                <a:gd name="connsiteX29" fmla="*/ 533226 w 778320"/>
                <a:gd name="connsiteY29" fmla="*/ 0 h 720001"/>
                <a:gd name="connsiteX30" fmla="*/ 561355 w 778320"/>
                <a:gd name="connsiteY30" fmla="*/ 28129 h 720001"/>
                <a:gd name="connsiteX31" fmla="*/ 561355 w 778320"/>
                <a:gd name="connsiteY31" fmla="*/ 85792 h 720001"/>
                <a:gd name="connsiteX32" fmla="*/ 685683 w 778320"/>
                <a:gd name="connsiteY32" fmla="*/ 85792 h 720001"/>
                <a:gd name="connsiteX33" fmla="*/ 778320 w 778320"/>
                <a:gd name="connsiteY33" fmla="*/ 178336 h 720001"/>
                <a:gd name="connsiteX34" fmla="*/ 778320 w 778320"/>
                <a:gd name="connsiteY34" fmla="*/ 627457 h 720001"/>
                <a:gd name="connsiteX35" fmla="*/ 685777 w 778320"/>
                <a:gd name="connsiteY35" fmla="*/ 720001 h 720001"/>
                <a:gd name="connsiteX36" fmla="*/ 92544 w 778320"/>
                <a:gd name="connsiteY36" fmla="*/ 720001 h 720001"/>
                <a:gd name="connsiteX37" fmla="*/ 0 w 778320"/>
                <a:gd name="connsiteY37" fmla="*/ 627457 h 720001"/>
                <a:gd name="connsiteX38" fmla="*/ 0 w 778320"/>
                <a:gd name="connsiteY38" fmla="*/ 333700 h 720001"/>
                <a:gd name="connsiteX39" fmla="*/ 0 w 778320"/>
                <a:gd name="connsiteY39" fmla="*/ 277443 h 720001"/>
                <a:gd name="connsiteX40" fmla="*/ 0 w 778320"/>
                <a:gd name="connsiteY40" fmla="*/ 178336 h 720001"/>
                <a:gd name="connsiteX41" fmla="*/ 92544 w 778320"/>
                <a:gd name="connsiteY41" fmla="*/ 85792 h 720001"/>
                <a:gd name="connsiteX42" fmla="*/ 216872 w 778320"/>
                <a:gd name="connsiteY42" fmla="*/ 85792 h 720001"/>
                <a:gd name="connsiteX43" fmla="*/ 216872 w 778320"/>
                <a:gd name="connsiteY43" fmla="*/ 28129 h 720001"/>
                <a:gd name="connsiteX44" fmla="*/ 245001 w 778320"/>
                <a:gd name="connsiteY44" fmla="*/ 0 h 720001"/>
              </a:gdLst>
              <a:ahLst/>
              <a:cxnLst/>
              <a:rect l="l" t="t" r="r" b="b"/>
              <a:pathLst>
                <a:path w="778320" h="720001">
                  <a:moveTo>
                    <a:pt x="56258" y="333700"/>
                  </a:moveTo>
                  <a:lnTo>
                    <a:pt x="56258" y="627457"/>
                  </a:lnTo>
                  <a:cubicBezTo>
                    <a:pt x="56258" y="637115"/>
                    <a:pt x="60008" y="646116"/>
                    <a:pt x="66946" y="653054"/>
                  </a:cubicBezTo>
                  <a:cubicBezTo>
                    <a:pt x="73885" y="659899"/>
                    <a:pt x="82980" y="663743"/>
                    <a:pt x="92544" y="663743"/>
                  </a:cubicBezTo>
                  <a:lnTo>
                    <a:pt x="685683" y="663743"/>
                  </a:lnTo>
                  <a:cubicBezTo>
                    <a:pt x="695341" y="663743"/>
                    <a:pt x="704342" y="659993"/>
                    <a:pt x="711281" y="653054"/>
                  </a:cubicBezTo>
                  <a:cubicBezTo>
                    <a:pt x="718125" y="646116"/>
                    <a:pt x="721969" y="637021"/>
                    <a:pt x="721969" y="627457"/>
                  </a:cubicBezTo>
                  <a:lnTo>
                    <a:pt x="721969" y="333700"/>
                  </a:lnTo>
                  <a:close/>
                  <a:moveTo>
                    <a:pt x="92544" y="142049"/>
                  </a:moveTo>
                  <a:cubicBezTo>
                    <a:pt x="72478" y="142049"/>
                    <a:pt x="56258" y="158364"/>
                    <a:pt x="56258" y="178336"/>
                  </a:cubicBezTo>
                  <a:lnTo>
                    <a:pt x="56258" y="277443"/>
                  </a:lnTo>
                  <a:lnTo>
                    <a:pt x="721969" y="277443"/>
                  </a:lnTo>
                  <a:lnTo>
                    <a:pt x="721969" y="178336"/>
                  </a:lnTo>
                  <a:cubicBezTo>
                    <a:pt x="721969" y="158270"/>
                    <a:pt x="705655" y="142049"/>
                    <a:pt x="685683" y="142049"/>
                  </a:cubicBezTo>
                  <a:lnTo>
                    <a:pt x="561355" y="142049"/>
                  </a:lnTo>
                  <a:lnTo>
                    <a:pt x="561355" y="201026"/>
                  </a:lnTo>
                  <a:cubicBezTo>
                    <a:pt x="561355" y="216591"/>
                    <a:pt x="548790" y="229249"/>
                    <a:pt x="533226" y="229249"/>
                  </a:cubicBezTo>
                  <a:cubicBezTo>
                    <a:pt x="517661" y="229249"/>
                    <a:pt x="505097" y="216685"/>
                    <a:pt x="505097" y="201120"/>
                  </a:cubicBezTo>
                  <a:lnTo>
                    <a:pt x="505097" y="142049"/>
                  </a:lnTo>
                  <a:lnTo>
                    <a:pt x="273129" y="142049"/>
                  </a:lnTo>
                  <a:lnTo>
                    <a:pt x="273129" y="201026"/>
                  </a:lnTo>
                  <a:cubicBezTo>
                    <a:pt x="273129" y="216591"/>
                    <a:pt x="260565" y="229249"/>
                    <a:pt x="245001" y="229249"/>
                  </a:cubicBezTo>
                  <a:cubicBezTo>
                    <a:pt x="229436" y="229249"/>
                    <a:pt x="216872" y="216685"/>
                    <a:pt x="216872" y="201120"/>
                  </a:cubicBezTo>
                  <a:lnTo>
                    <a:pt x="216872" y="142049"/>
                  </a:lnTo>
                  <a:close/>
                  <a:moveTo>
                    <a:pt x="245001" y="0"/>
                  </a:moveTo>
                  <a:cubicBezTo>
                    <a:pt x="260565" y="0"/>
                    <a:pt x="273129" y="12564"/>
                    <a:pt x="273129" y="28129"/>
                  </a:cubicBezTo>
                  <a:lnTo>
                    <a:pt x="273129" y="85792"/>
                  </a:lnTo>
                  <a:lnTo>
                    <a:pt x="505097" y="85792"/>
                  </a:lnTo>
                  <a:lnTo>
                    <a:pt x="505097" y="28129"/>
                  </a:lnTo>
                  <a:cubicBezTo>
                    <a:pt x="505097" y="12564"/>
                    <a:pt x="517661" y="0"/>
                    <a:pt x="533226" y="0"/>
                  </a:cubicBezTo>
                  <a:cubicBezTo>
                    <a:pt x="548790" y="0"/>
                    <a:pt x="561355" y="12564"/>
                    <a:pt x="561355" y="28129"/>
                  </a:cubicBezTo>
                  <a:lnTo>
                    <a:pt x="561355" y="85792"/>
                  </a:lnTo>
                  <a:lnTo>
                    <a:pt x="685683" y="85792"/>
                  </a:lnTo>
                  <a:cubicBezTo>
                    <a:pt x="736784" y="85792"/>
                    <a:pt x="778227" y="127235"/>
                    <a:pt x="778320" y="178336"/>
                  </a:cubicBezTo>
                  <a:lnTo>
                    <a:pt x="778320" y="627457"/>
                  </a:lnTo>
                  <a:cubicBezTo>
                    <a:pt x="778320" y="678370"/>
                    <a:pt x="736690" y="720001"/>
                    <a:pt x="685777" y="720001"/>
                  </a:cubicBezTo>
                  <a:lnTo>
                    <a:pt x="92544" y="720001"/>
                  </a:lnTo>
                  <a:cubicBezTo>
                    <a:pt x="41631" y="720001"/>
                    <a:pt x="0" y="678370"/>
                    <a:pt x="0" y="627457"/>
                  </a:cubicBezTo>
                  <a:lnTo>
                    <a:pt x="0" y="333700"/>
                  </a:lnTo>
                  <a:lnTo>
                    <a:pt x="0" y="277443"/>
                  </a:lnTo>
                  <a:lnTo>
                    <a:pt x="0" y="178336"/>
                  </a:lnTo>
                  <a:cubicBezTo>
                    <a:pt x="0" y="127235"/>
                    <a:pt x="41443" y="85792"/>
                    <a:pt x="92544" y="85792"/>
                  </a:cubicBezTo>
                  <a:lnTo>
                    <a:pt x="216872" y="85792"/>
                  </a:lnTo>
                  <a:lnTo>
                    <a:pt x="216872" y="28129"/>
                  </a:lnTo>
                  <a:cubicBezTo>
                    <a:pt x="216872" y="12564"/>
                    <a:pt x="229436" y="0"/>
                    <a:pt x="245001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22" name="标题 1"/>
            <p:cNvSpPr txBox="1"/>
            <p:nvPr>
              <p:custDataLst>
                <p:tags r:id="rId15"/>
              </p:custDataLst>
            </p:nvPr>
          </p:nvSpPr>
          <p:spPr>
            <a:xfrm>
              <a:off x="4519756" y="1847952"/>
              <a:ext cx="701949" cy="582836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Source Han Sans" panose="020B0400000000000000" charset="-122"/>
                </a:rPr>
                <a:t>02</a:t>
              </a:r>
              <a:endParaRPr kumimoji="1" lang="zh-CN" altLang="en-US">
                <a:ea typeface="宋体" panose="02010600030101010101" pitchFamily="2" charset="-122"/>
              </a:endParaRPr>
            </a:p>
          </p:txBody>
        </p:sp>
        <p:sp>
          <p:nvSpPr>
            <p:cNvPr id="23" name="标题 1"/>
            <p:cNvSpPr txBox="1"/>
            <p:nvPr>
              <p:custDataLst>
                <p:tags r:id="rId16"/>
              </p:custDataLst>
            </p:nvPr>
          </p:nvSpPr>
          <p:spPr>
            <a:xfrm>
              <a:off x="5221705" y="1869408"/>
              <a:ext cx="45719" cy="53992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ea typeface="宋体" panose="02010600030101010101" pitchFamily="2" charset="-122"/>
              </a:endParaRPr>
            </a:p>
          </p:txBody>
        </p:sp>
      </p:grpSp>
      <p:sp>
        <p:nvSpPr>
          <p:cNvPr id="24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核心功能</a:t>
            </a:r>
            <a:r>
              <a:rPr kumimoji="1" lang="en-US" altLang="zh-CN" sz="28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-社交互动模块</a:t>
            </a:r>
            <a:endParaRPr kumimoji="1"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6602655" y="976070"/>
            <a:ext cx="5799105" cy="5881929"/>
          </a:xfrm>
          <a:custGeom>
            <a:avLst/>
            <a:gdLst>
              <a:gd name="connsiteX0" fmla="*/ 1208529 w 6223680"/>
              <a:gd name="connsiteY0" fmla="*/ 0 h 6312568"/>
              <a:gd name="connsiteX1" fmla="*/ 6223680 w 6223680"/>
              <a:gd name="connsiteY1" fmla="*/ 0 h 6312568"/>
              <a:gd name="connsiteX2" fmla="*/ 6223680 w 6223680"/>
              <a:gd name="connsiteY2" fmla="*/ 6312568 h 6312568"/>
              <a:gd name="connsiteX3" fmla="*/ 31369 w 6223680"/>
              <a:gd name="connsiteY3" fmla="*/ 6312568 h 6312568"/>
              <a:gd name="connsiteX4" fmla="*/ 24553 w 6223680"/>
              <a:gd name="connsiteY4" fmla="*/ 6286062 h 6312568"/>
              <a:gd name="connsiteX5" fmla="*/ 0 w 6223680"/>
              <a:gd name="connsiteY5" fmla="*/ 6042501 h 6312568"/>
              <a:gd name="connsiteX6" fmla="*/ 0 w 6223680"/>
              <a:gd name="connsiteY6" fmla="*/ 1208529 h 6312568"/>
              <a:gd name="connsiteX7" fmla="*/ 1208529 w 6223680"/>
              <a:gd name="connsiteY7" fmla="*/ 0 h 6312568"/>
            </a:gdLst>
            <a:ahLst/>
            <a:cxnLst/>
            <a:rect l="l" t="t" r="r" b="b"/>
            <a:pathLst>
              <a:path w="6223680" h="6312568">
                <a:moveTo>
                  <a:pt x="1208529" y="0"/>
                </a:moveTo>
                <a:lnTo>
                  <a:pt x="6223680" y="0"/>
                </a:lnTo>
                <a:lnTo>
                  <a:pt x="6223680" y="6312568"/>
                </a:lnTo>
                <a:lnTo>
                  <a:pt x="31369" y="6312568"/>
                </a:lnTo>
                <a:lnTo>
                  <a:pt x="24553" y="6286062"/>
                </a:lnTo>
                <a:cubicBezTo>
                  <a:pt x="8455" y="6207390"/>
                  <a:pt x="0" y="6125933"/>
                  <a:pt x="0" y="6042501"/>
                </a:cubicBezTo>
                <a:lnTo>
                  <a:pt x="0" y="1208529"/>
                </a:lnTo>
                <a:cubicBezTo>
                  <a:pt x="0" y="541077"/>
                  <a:pt x="541077" y="0"/>
                  <a:pt x="1208529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37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11785" y="3372485"/>
            <a:ext cx="4598035" cy="82105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 b="1" dirty="0"/>
              <a:t>需求分析：用户场景与功能演示</a:t>
            </a:r>
            <a:endParaRPr kumimoji="1" lang="zh-CN" altLang="en-US" sz="2800" b="1" dirty="0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4972157" cy="1507957"/>
          </a:xfrm>
          <a:custGeom>
            <a:avLst/>
            <a:gdLst>
              <a:gd name="connsiteX0" fmla="*/ 0 w 4972157"/>
              <a:gd name="connsiteY0" fmla="*/ 0 h 1507957"/>
              <a:gd name="connsiteX1" fmla="*/ 4972157 w 4972157"/>
              <a:gd name="connsiteY1" fmla="*/ 0 h 1507957"/>
              <a:gd name="connsiteX2" fmla="*/ 4972157 w 4972157"/>
              <a:gd name="connsiteY2" fmla="*/ 690364 h 1507957"/>
              <a:gd name="connsiteX3" fmla="*/ 4154564 w 4972157"/>
              <a:gd name="connsiteY3" fmla="*/ 1507957 h 1507957"/>
              <a:gd name="connsiteX4" fmla="*/ 0 w 4972157"/>
              <a:gd name="connsiteY4" fmla="*/ 1507957 h 1507957"/>
              <a:gd name="connsiteX5" fmla="*/ 0 w 4972157"/>
              <a:gd name="connsiteY5" fmla="*/ 0 h 1507957"/>
            </a:gdLst>
            <a:ahLst/>
            <a:cxnLst/>
            <a:rect l="l" t="t" r="r" b="b"/>
            <a:pathLst>
              <a:path w="4972157" h="1507957">
                <a:moveTo>
                  <a:pt x="0" y="0"/>
                </a:moveTo>
                <a:lnTo>
                  <a:pt x="4972157" y="0"/>
                </a:lnTo>
                <a:lnTo>
                  <a:pt x="4972157" y="690364"/>
                </a:lnTo>
                <a:cubicBezTo>
                  <a:pt x="4972157" y="1141908"/>
                  <a:pt x="4606108" y="1507957"/>
                  <a:pt x="4154564" y="1507957"/>
                </a:cubicBezTo>
                <a:lnTo>
                  <a:pt x="0" y="150795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998900" y="1329161"/>
            <a:ext cx="5450987" cy="5528839"/>
          </a:xfrm>
          <a:custGeom>
            <a:avLst/>
            <a:gdLst>
              <a:gd name="connsiteX0" fmla="*/ 1208529 w 6223680"/>
              <a:gd name="connsiteY0" fmla="*/ 0 h 6312568"/>
              <a:gd name="connsiteX1" fmla="*/ 6223680 w 6223680"/>
              <a:gd name="connsiteY1" fmla="*/ 0 h 6312568"/>
              <a:gd name="connsiteX2" fmla="*/ 6223680 w 6223680"/>
              <a:gd name="connsiteY2" fmla="*/ 6312568 h 6312568"/>
              <a:gd name="connsiteX3" fmla="*/ 31369 w 6223680"/>
              <a:gd name="connsiteY3" fmla="*/ 6312568 h 6312568"/>
              <a:gd name="connsiteX4" fmla="*/ 24553 w 6223680"/>
              <a:gd name="connsiteY4" fmla="*/ 6286062 h 6312568"/>
              <a:gd name="connsiteX5" fmla="*/ 0 w 6223680"/>
              <a:gd name="connsiteY5" fmla="*/ 6042501 h 6312568"/>
              <a:gd name="connsiteX6" fmla="*/ 0 w 6223680"/>
              <a:gd name="connsiteY6" fmla="*/ 1208529 h 6312568"/>
              <a:gd name="connsiteX7" fmla="*/ 1208529 w 6223680"/>
              <a:gd name="connsiteY7" fmla="*/ 0 h 6312568"/>
            </a:gdLst>
            <a:ahLst/>
            <a:cxnLst/>
            <a:rect l="l" t="t" r="r" b="b"/>
            <a:pathLst>
              <a:path w="6223680" h="6312568">
                <a:moveTo>
                  <a:pt x="1208529" y="0"/>
                </a:moveTo>
                <a:lnTo>
                  <a:pt x="6223680" y="0"/>
                </a:lnTo>
                <a:lnTo>
                  <a:pt x="6223680" y="6312568"/>
                </a:lnTo>
                <a:lnTo>
                  <a:pt x="31369" y="6312568"/>
                </a:lnTo>
                <a:lnTo>
                  <a:pt x="24553" y="6286062"/>
                </a:lnTo>
                <a:cubicBezTo>
                  <a:pt x="8455" y="6207390"/>
                  <a:pt x="0" y="6125933"/>
                  <a:pt x="0" y="6042501"/>
                </a:cubicBezTo>
                <a:lnTo>
                  <a:pt x="0" y="1208529"/>
                </a:lnTo>
                <a:cubicBezTo>
                  <a:pt x="0" y="541077"/>
                  <a:pt x="541077" y="0"/>
                  <a:pt x="12085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18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 descr="C:/Users/Administrator/Desktop/078c4612ce449eafcf8792c518e2641.jpg078c4612ce449eafcf8792c518e2641"/>
          <p:cNvPicPr>
            <a:picLocks noChangeAspect="1"/>
          </p:cNvPicPr>
          <p:nvPr/>
        </p:nvPicPr>
        <p:blipFill>
          <a:blip r:embed="rId1"/>
          <a:srcRect l="4797" r="4797"/>
          <a:stretch>
            <a:fillRect/>
          </a:stretch>
        </p:blipFill>
        <p:spPr>
          <a:xfrm>
            <a:off x="7222370" y="1507957"/>
            <a:ext cx="5227517" cy="5350043"/>
          </a:xfrm>
          <a:custGeom>
            <a:avLst/>
            <a:gdLst>
              <a:gd name="connsiteX0" fmla="*/ 1048105 w 5227517"/>
              <a:gd name="connsiteY0" fmla="*/ 0 h 5350043"/>
              <a:gd name="connsiteX1" fmla="*/ 5227517 w 5227517"/>
              <a:gd name="connsiteY1" fmla="*/ 0 h 5350043"/>
              <a:gd name="connsiteX2" fmla="*/ 5227517 w 5227517"/>
              <a:gd name="connsiteY2" fmla="*/ 5350043 h 5350043"/>
              <a:gd name="connsiteX3" fmla="*/ 5790 w 5227517"/>
              <a:gd name="connsiteY3" fmla="*/ 5350043 h 5350043"/>
              <a:gd name="connsiteX4" fmla="*/ 5411 w 5227517"/>
              <a:gd name="connsiteY4" fmla="*/ 5347563 h 5350043"/>
              <a:gd name="connsiteX5" fmla="*/ 0 w 5227517"/>
              <a:gd name="connsiteY5" fmla="*/ 5240400 h 5350043"/>
              <a:gd name="connsiteX6" fmla="*/ 0 w 5227517"/>
              <a:gd name="connsiteY6" fmla="*/ 1048105 h 5350043"/>
              <a:gd name="connsiteX7" fmla="*/ 1048105 w 5227517"/>
              <a:gd name="connsiteY7" fmla="*/ 0 h 5350043"/>
            </a:gdLst>
            <a:ahLst/>
            <a:cxnLst/>
            <a:rect l="l" t="t" r="r" b="b"/>
            <a:pathLst>
              <a:path w="5227517" h="5350043">
                <a:moveTo>
                  <a:pt x="1048105" y="0"/>
                </a:moveTo>
                <a:lnTo>
                  <a:pt x="5227517" y="0"/>
                </a:lnTo>
                <a:lnTo>
                  <a:pt x="5227517" y="5350043"/>
                </a:lnTo>
                <a:lnTo>
                  <a:pt x="5790" y="5350043"/>
                </a:lnTo>
                <a:lnTo>
                  <a:pt x="5411" y="5347563"/>
                </a:lnTo>
                <a:cubicBezTo>
                  <a:pt x="1833" y="5312329"/>
                  <a:pt x="0" y="5276578"/>
                  <a:pt x="0" y="5240400"/>
                </a:cubicBezTo>
                <a:lnTo>
                  <a:pt x="0" y="1048105"/>
                </a:lnTo>
                <a:cubicBezTo>
                  <a:pt x="0" y="469253"/>
                  <a:pt x="469253" y="0"/>
                  <a:pt x="104810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flipH="1">
            <a:off x="660400" y="6235700"/>
            <a:ext cx="11531600" cy="622300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 flipH="1">
            <a:off x="4017222" y="6546850"/>
            <a:ext cx="6041178" cy="0"/>
          </a:xfrm>
          <a:prstGeom prst="straightConnector1">
            <a:avLst/>
          </a:prstGeom>
          <a:noFill/>
          <a:ln w="19050" cap="sq">
            <a:solidFill>
              <a:schemeClr val="bg1"/>
            </a:solidFill>
            <a:prstDash val="solid"/>
            <a:miter/>
            <a:tailEnd type="triangle"/>
          </a:ln>
        </p:spPr>
      </p:cxnSp>
      <p:cxnSp>
        <p:nvCxnSpPr>
          <p:cNvPr id="17" name="标题 1"/>
          <p:cNvCxnSpPr/>
          <p:nvPr/>
        </p:nvCxnSpPr>
        <p:spPr>
          <a:xfrm>
            <a:off x="-30117" y="3152916"/>
            <a:ext cx="4878843" cy="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prstDash val="solid"/>
            <a:miter/>
            <a:tailEnd type="triangle"/>
          </a:ln>
        </p:spPr>
      </p:cxnSp>
      <p:sp>
        <p:nvSpPr>
          <p:cNvPr id="18" name="标题 1"/>
          <p:cNvSpPr txBox="1"/>
          <p:nvPr/>
        </p:nvSpPr>
        <p:spPr>
          <a:xfrm>
            <a:off x="6305092" y="4211817"/>
            <a:ext cx="689811" cy="689811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42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0800000" flipH="1" flipV="1">
            <a:off x="6485895" y="4397545"/>
            <a:ext cx="328203" cy="317615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28716" y="2157652"/>
            <a:ext cx="3208087" cy="99302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200F2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110833" y="1130300"/>
            <a:ext cx="2146967" cy="202037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200F2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02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1492408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1561807" y="6481963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11071889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1137321" y="6481963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10651370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0718596" y="6481963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0230851" y="641257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10305226" y="6481963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/>
          <p:nvPr>
            <p:custDataLst>
              <p:tags r:id="rId1"/>
            </p:custDataLst>
          </p:nvPr>
        </p:nvSpPr>
        <p:spPr>
          <a:xfrm>
            <a:off x="4218724" y="4226416"/>
            <a:ext cx="3603625" cy="346075"/>
          </a:xfrm>
          <a:custGeom>
            <a:avLst/>
            <a:gdLst>
              <a:gd name="T0" fmla="*/ 959 w 959"/>
              <a:gd name="T1" fmla="*/ 92 h 92"/>
              <a:gd name="T2" fmla="*/ 148 w 959"/>
              <a:gd name="T3" fmla="*/ 92 h 92"/>
              <a:gd name="T4" fmla="*/ 0 w 959"/>
              <a:gd name="T5" fmla="*/ 0 h 92"/>
              <a:gd name="T6" fmla="*/ 812 w 959"/>
              <a:gd name="T7" fmla="*/ 0 h 92"/>
              <a:gd name="T8" fmla="*/ 959 w 959"/>
              <a:gd name="T9" fmla="*/ 92 h 92"/>
            </a:gdLst>
            <a:ahLst/>
            <a:cxnLst/>
            <a:rect l="0" t="0" r="r" b="b"/>
            <a:pathLst>
              <a:path w="959" h="92">
                <a:moveTo>
                  <a:pt x="959" y="92"/>
                </a:moveTo>
                <a:cubicBezTo>
                  <a:pt x="148" y="92"/>
                  <a:pt x="148" y="92"/>
                  <a:pt x="148" y="92"/>
                </a:cubicBezTo>
                <a:cubicBezTo>
                  <a:pt x="0" y="0"/>
                  <a:pt x="0" y="0"/>
                  <a:pt x="0" y="0"/>
                </a:cubicBezTo>
                <a:cubicBezTo>
                  <a:pt x="812" y="0"/>
                  <a:pt x="812" y="0"/>
                  <a:pt x="812" y="0"/>
                </a:cubicBezTo>
                <a:cubicBezTo>
                  <a:pt x="812" y="0"/>
                  <a:pt x="958" y="91"/>
                  <a:pt x="959" y="92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2"/>
            </p:custDataLst>
          </p:nvPr>
        </p:nvSpPr>
        <p:spPr>
          <a:xfrm>
            <a:off x="5180749" y="2638916"/>
            <a:ext cx="1698625" cy="331788"/>
          </a:xfrm>
          <a:custGeom>
            <a:avLst/>
            <a:gdLst>
              <a:gd name="T0" fmla="*/ 452 w 452"/>
              <a:gd name="T1" fmla="*/ 88 h 88"/>
              <a:gd name="T2" fmla="*/ 146 w 452"/>
              <a:gd name="T3" fmla="*/ 88 h 88"/>
              <a:gd name="T4" fmla="*/ 0 w 452"/>
              <a:gd name="T5" fmla="*/ 0 h 88"/>
              <a:gd name="T6" fmla="*/ 307 w 452"/>
              <a:gd name="T7" fmla="*/ 0 h 88"/>
              <a:gd name="T8" fmla="*/ 452 w 452"/>
              <a:gd name="T9" fmla="*/ 88 h 88"/>
            </a:gdLst>
            <a:ahLst/>
            <a:cxnLst/>
            <a:rect l="0" t="0" r="r" b="b"/>
            <a:pathLst>
              <a:path w="452" h="88">
                <a:moveTo>
                  <a:pt x="452" y="88"/>
                </a:moveTo>
                <a:cubicBezTo>
                  <a:pt x="146" y="88"/>
                  <a:pt x="146" y="88"/>
                  <a:pt x="146" y="88"/>
                </a:cubicBezTo>
                <a:cubicBezTo>
                  <a:pt x="146" y="88"/>
                  <a:pt x="1" y="0"/>
                  <a:pt x="0" y="0"/>
                </a:cubicBezTo>
                <a:cubicBezTo>
                  <a:pt x="307" y="0"/>
                  <a:pt x="307" y="0"/>
                  <a:pt x="307" y="0"/>
                </a:cubicBezTo>
                <a:cubicBezTo>
                  <a:pt x="307" y="0"/>
                  <a:pt x="452" y="88"/>
                  <a:pt x="452" y="8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3275749" y="4567728"/>
            <a:ext cx="5299075" cy="1301750"/>
          </a:xfrm>
          <a:custGeom>
            <a:avLst/>
            <a:gdLst>
              <a:gd name="T0" fmla="*/ 2864 w 3338"/>
              <a:gd name="T1" fmla="*/ 0 h 820"/>
              <a:gd name="T2" fmla="*/ 3338 w 3338"/>
              <a:gd name="T3" fmla="*/ 820 h 820"/>
              <a:gd name="T4" fmla="*/ 1654 w 3338"/>
              <a:gd name="T5" fmla="*/ 820 h 820"/>
              <a:gd name="T6" fmla="*/ 0 w 3338"/>
              <a:gd name="T7" fmla="*/ 820 h 820"/>
              <a:gd name="T8" fmla="*/ 468 w 3338"/>
              <a:gd name="T9" fmla="*/ 0 h 820"/>
              <a:gd name="T10" fmla="*/ 2864 w 3338"/>
              <a:gd name="T11" fmla="*/ 0 h 820"/>
            </a:gdLst>
            <a:ahLst/>
            <a:cxnLst/>
            <a:rect l="0" t="0" r="r" b="b"/>
            <a:pathLst>
              <a:path w="3338" h="820">
                <a:moveTo>
                  <a:pt x="2864" y="0"/>
                </a:moveTo>
                <a:lnTo>
                  <a:pt x="3338" y="820"/>
                </a:lnTo>
                <a:lnTo>
                  <a:pt x="1654" y="820"/>
                </a:lnTo>
                <a:lnTo>
                  <a:pt x="0" y="820"/>
                </a:lnTo>
                <a:lnTo>
                  <a:pt x="468" y="0"/>
                </a:lnTo>
                <a:lnTo>
                  <a:pt x="2864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457200" tIns="0" rIns="45720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3"/>
            </p:custDataLst>
          </p:nvPr>
        </p:nvSpPr>
        <p:spPr>
          <a:xfrm>
            <a:off x="4226662" y="2932603"/>
            <a:ext cx="3392488" cy="1308100"/>
          </a:xfrm>
          <a:custGeom>
            <a:avLst/>
            <a:gdLst>
              <a:gd name="T0" fmla="*/ 471 w 2137"/>
              <a:gd name="T1" fmla="*/ 0 h 824"/>
              <a:gd name="T2" fmla="*/ 1666 w 2137"/>
              <a:gd name="T3" fmla="*/ 0 h 824"/>
              <a:gd name="T4" fmla="*/ 2137 w 2137"/>
              <a:gd name="T5" fmla="*/ 824 h 824"/>
              <a:gd name="T6" fmla="*/ 0 w 2137"/>
              <a:gd name="T7" fmla="*/ 824 h 824"/>
              <a:gd name="T8" fmla="*/ 471 w 2137"/>
              <a:gd name="T9" fmla="*/ 0 h 824"/>
            </a:gdLst>
            <a:ahLst/>
            <a:cxnLst/>
            <a:rect l="0" t="0" r="r" b="b"/>
            <a:pathLst>
              <a:path w="2137" h="824">
                <a:moveTo>
                  <a:pt x="471" y="0"/>
                </a:moveTo>
                <a:lnTo>
                  <a:pt x="1666" y="0"/>
                </a:lnTo>
                <a:lnTo>
                  <a:pt x="2137" y="824"/>
                </a:lnTo>
                <a:lnTo>
                  <a:pt x="0" y="824"/>
                </a:lnTo>
                <a:lnTo>
                  <a:pt x="471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457200" tIns="0" rIns="45720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4"/>
            </p:custDataLst>
          </p:nvPr>
        </p:nvSpPr>
        <p:spPr>
          <a:xfrm>
            <a:off x="5180749" y="1357803"/>
            <a:ext cx="1481138" cy="1296988"/>
          </a:xfrm>
          <a:custGeom>
            <a:avLst/>
            <a:gdLst>
              <a:gd name="T0" fmla="*/ 0 w 933"/>
              <a:gd name="T1" fmla="*/ 817 h 817"/>
              <a:gd name="T2" fmla="*/ 466 w 933"/>
              <a:gd name="T3" fmla="*/ 0 h 817"/>
              <a:gd name="T4" fmla="*/ 933 w 933"/>
              <a:gd name="T5" fmla="*/ 817 h 817"/>
              <a:gd name="T6" fmla="*/ 0 w 933"/>
              <a:gd name="T7" fmla="*/ 817 h 817"/>
            </a:gdLst>
            <a:ahLst/>
            <a:cxnLst/>
            <a:rect l="0" t="0" r="r" b="b"/>
            <a:pathLst>
              <a:path w="933" h="817">
                <a:moveTo>
                  <a:pt x="0" y="817"/>
                </a:moveTo>
                <a:lnTo>
                  <a:pt x="466" y="0"/>
                </a:lnTo>
                <a:lnTo>
                  <a:pt x="933" y="817"/>
                </a:lnTo>
                <a:lnTo>
                  <a:pt x="0" y="817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</a:ln>
        </p:spPr>
        <p:txBody>
          <a:bodyPr vert="horz" wrap="square" lIns="365760" tIns="548640" rIns="365760" bIns="45720" rtlCol="0" anchor="ctr"/>
          <a:lstStyle/>
          <a:p>
            <a:pPr algn="ctr">
              <a:lnSpc>
                <a:spcPct val="7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5"/>
            </p:custDataLst>
          </p:nvPr>
        </p:nvSpPr>
        <p:spPr>
          <a:xfrm flipH="1">
            <a:off x="3413547" y="3389933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defRPr>
            </a:lvl1pPr>
          </a:lstStyle>
          <a:p>
            <a:r>
              <a:rPr lang="zh-CN" altLang="en-US" dirty="0" err="1"/>
              <a:t>场景</a:t>
            </a:r>
            <a:endParaRPr lang="zh-CN" altLang="en-US" dirty="0" err="1"/>
          </a:p>
        </p:txBody>
      </p:sp>
      <p:sp>
        <p:nvSpPr>
          <p:cNvPr id="19" name="标题 1"/>
          <p:cNvSpPr txBox="1"/>
          <p:nvPr/>
        </p:nvSpPr>
        <p:spPr>
          <a:xfrm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6"/>
            </p:custDataLst>
          </p:nvPr>
        </p:nvSpPr>
        <p:spPr>
          <a:xfrm>
            <a:off x="8286750" y="3340100"/>
            <a:ext cx="3593465" cy="27686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>
              <a:lnSpc>
                <a:spcPct val="13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kumimoji="1" lang="en-US" altLang="zh-CN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“</a:t>
            </a: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校园美食</a:t>
            </a:r>
            <a:r>
              <a:rPr kumimoji="1" lang="en-US" altLang="zh-CN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”</a:t>
            </a: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等知识库分享食堂推荐菜</a:t>
            </a:r>
            <a:endParaRPr kumimoji="1" lang="zh-CN" altLang="en-US" sz="1600" b="1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2" name="标题 1"/>
          <p:cNvSpPr txBox="1"/>
          <p:nvPr>
            <p:custDataLst>
              <p:tags r:id="rId7"/>
            </p:custDataLst>
          </p:nvPr>
        </p:nvSpPr>
        <p:spPr>
          <a:xfrm>
            <a:off x="7299790" y="3217624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26" name="标题 1"/>
          <p:cNvSpPr txBox="1"/>
          <p:nvPr>
            <p:custDataLst>
              <p:tags r:id="rId8"/>
            </p:custDataLst>
          </p:nvPr>
        </p:nvSpPr>
        <p:spPr>
          <a:xfrm flipH="1">
            <a:off x="2615981" y="4942069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27" name="标题 1"/>
          <p:cNvSpPr txBox="1"/>
          <p:nvPr>
            <p:custDataLst>
              <p:tags r:id="rId9"/>
            </p:custDataLst>
          </p:nvPr>
        </p:nvSpPr>
        <p:spPr>
          <a:xfrm flipH="1">
            <a:off x="4398250" y="1681203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28" name="标题 1"/>
          <p:cNvSpPr txBox="1"/>
          <p:nvPr>
            <p:custDataLst>
              <p:tags r:id="rId10"/>
            </p:custDataLst>
          </p:nvPr>
        </p:nvSpPr>
        <p:spPr>
          <a:xfrm>
            <a:off x="482857" y="5057661"/>
            <a:ext cx="2669021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审核学生发布的</a:t>
            </a:r>
            <a:r>
              <a:rPr kumimoji="1" lang="en-US" altLang="zh-CN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“</a:t>
            </a: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校园活动</a:t>
            </a:r>
            <a:r>
              <a:rPr kumimoji="1" lang="en-US" altLang="zh-CN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”</a:t>
            </a: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帖子是否含敏感信息</a:t>
            </a:r>
            <a:endParaRPr kumimoji="1" lang="zh-CN" altLang="en-US" sz="1600" b="1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9" name="标题 1"/>
          <p:cNvSpPr txBox="1"/>
          <p:nvPr>
            <p:custDataLst>
              <p:tags r:id="rId11"/>
            </p:custDataLst>
          </p:nvPr>
        </p:nvSpPr>
        <p:spPr>
          <a:xfrm>
            <a:off x="1963420" y="1440180"/>
            <a:ext cx="2263140" cy="121158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b="1" dirty="0">
                <a:ea typeface="宋体" panose="02010600030101010101" pitchFamily="2" charset="-122"/>
              </a:rPr>
              <a:t>期末前想快速查询《软件工程导论》考试时间</a:t>
            </a:r>
            <a:endParaRPr kumimoji="1" lang="zh-CN" altLang="en-US" b="1" dirty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/>
          <p:nvPr>
            <p:custDataLst>
              <p:tags r:id="rId1"/>
            </p:custDataLst>
          </p:nvPr>
        </p:nvSpPr>
        <p:spPr>
          <a:xfrm>
            <a:off x="4218724" y="4226416"/>
            <a:ext cx="3603625" cy="346075"/>
          </a:xfrm>
          <a:custGeom>
            <a:avLst/>
            <a:gdLst>
              <a:gd name="T0" fmla="*/ 959 w 959"/>
              <a:gd name="T1" fmla="*/ 92 h 92"/>
              <a:gd name="T2" fmla="*/ 148 w 959"/>
              <a:gd name="T3" fmla="*/ 92 h 92"/>
              <a:gd name="T4" fmla="*/ 0 w 959"/>
              <a:gd name="T5" fmla="*/ 0 h 92"/>
              <a:gd name="T6" fmla="*/ 812 w 959"/>
              <a:gd name="T7" fmla="*/ 0 h 92"/>
              <a:gd name="T8" fmla="*/ 959 w 959"/>
              <a:gd name="T9" fmla="*/ 92 h 92"/>
            </a:gdLst>
            <a:ahLst/>
            <a:cxnLst/>
            <a:rect l="0" t="0" r="r" b="b"/>
            <a:pathLst>
              <a:path w="959" h="92">
                <a:moveTo>
                  <a:pt x="959" y="92"/>
                </a:moveTo>
                <a:cubicBezTo>
                  <a:pt x="148" y="92"/>
                  <a:pt x="148" y="92"/>
                  <a:pt x="148" y="92"/>
                </a:cubicBezTo>
                <a:cubicBezTo>
                  <a:pt x="0" y="0"/>
                  <a:pt x="0" y="0"/>
                  <a:pt x="0" y="0"/>
                </a:cubicBezTo>
                <a:cubicBezTo>
                  <a:pt x="812" y="0"/>
                  <a:pt x="812" y="0"/>
                  <a:pt x="812" y="0"/>
                </a:cubicBezTo>
                <a:cubicBezTo>
                  <a:pt x="812" y="0"/>
                  <a:pt x="958" y="91"/>
                  <a:pt x="959" y="92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2"/>
            </p:custDataLst>
          </p:nvPr>
        </p:nvSpPr>
        <p:spPr>
          <a:xfrm>
            <a:off x="5180749" y="2638916"/>
            <a:ext cx="1698625" cy="331788"/>
          </a:xfrm>
          <a:custGeom>
            <a:avLst/>
            <a:gdLst>
              <a:gd name="T0" fmla="*/ 452 w 452"/>
              <a:gd name="T1" fmla="*/ 88 h 88"/>
              <a:gd name="T2" fmla="*/ 146 w 452"/>
              <a:gd name="T3" fmla="*/ 88 h 88"/>
              <a:gd name="T4" fmla="*/ 0 w 452"/>
              <a:gd name="T5" fmla="*/ 0 h 88"/>
              <a:gd name="T6" fmla="*/ 307 w 452"/>
              <a:gd name="T7" fmla="*/ 0 h 88"/>
              <a:gd name="T8" fmla="*/ 452 w 452"/>
              <a:gd name="T9" fmla="*/ 88 h 88"/>
            </a:gdLst>
            <a:ahLst/>
            <a:cxnLst/>
            <a:rect l="0" t="0" r="r" b="b"/>
            <a:pathLst>
              <a:path w="452" h="88">
                <a:moveTo>
                  <a:pt x="452" y="88"/>
                </a:moveTo>
                <a:cubicBezTo>
                  <a:pt x="146" y="88"/>
                  <a:pt x="146" y="88"/>
                  <a:pt x="146" y="88"/>
                </a:cubicBezTo>
                <a:cubicBezTo>
                  <a:pt x="146" y="88"/>
                  <a:pt x="1" y="0"/>
                  <a:pt x="0" y="0"/>
                </a:cubicBezTo>
                <a:cubicBezTo>
                  <a:pt x="307" y="0"/>
                  <a:pt x="307" y="0"/>
                  <a:pt x="307" y="0"/>
                </a:cubicBezTo>
                <a:cubicBezTo>
                  <a:pt x="307" y="0"/>
                  <a:pt x="452" y="88"/>
                  <a:pt x="452" y="8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3275749" y="4567728"/>
            <a:ext cx="5299075" cy="1301750"/>
          </a:xfrm>
          <a:custGeom>
            <a:avLst/>
            <a:gdLst>
              <a:gd name="T0" fmla="*/ 2864 w 3338"/>
              <a:gd name="T1" fmla="*/ 0 h 820"/>
              <a:gd name="T2" fmla="*/ 3338 w 3338"/>
              <a:gd name="T3" fmla="*/ 820 h 820"/>
              <a:gd name="T4" fmla="*/ 1654 w 3338"/>
              <a:gd name="T5" fmla="*/ 820 h 820"/>
              <a:gd name="T6" fmla="*/ 0 w 3338"/>
              <a:gd name="T7" fmla="*/ 820 h 820"/>
              <a:gd name="T8" fmla="*/ 468 w 3338"/>
              <a:gd name="T9" fmla="*/ 0 h 820"/>
              <a:gd name="T10" fmla="*/ 2864 w 3338"/>
              <a:gd name="T11" fmla="*/ 0 h 820"/>
            </a:gdLst>
            <a:ahLst/>
            <a:cxnLst/>
            <a:rect l="0" t="0" r="r" b="b"/>
            <a:pathLst>
              <a:path w="3338" h="820">
                <a:moveTo>
                  <a:pt x="2864" y="0"/>
                </a:moveTo>
                <a:lnTo>
                  <a:pt x="3338" y="820"/>
                </a:lnTo>
                <a:lnTo>
                  <a:pt x="1654" y="820"/>
                </a:lnTo>
                <a:lnTo>
                  <a:pt x="0" y="820"/>
                </a:lnTo>
                <a:lnTo>
                  <a:pt x="468" y="0"/>
                </a:lnTo>
                <a:lnTo>
                  <a:pt x="2864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  <a:prstDash val="solid"/>
          </a:ln>
        </p:spPr>
        <p:txBody>
          <a:bodyPr vert="horz" wrap="square" lIns="457200" tIns="0" rIns="45720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3"/>
            </p:custDataLst>
          </p:nvPr>
        </p:nvSpPr>
        <p:spPr>
          <a:xfrm>
            <a:off x="4226662" y="2932603"/>
            <a:ext cx="3392488" cy="1308100"/>
          </a:xfrm>
          <a:custGeom>
            <a:avLst/>
            <a:gdLst>
              <a:gd name="T0" fmla="*/ 471 w 2137"/>
              <a:gd name="T1" fmla="*/ 0 h 824"/>
              <a:gd name="T2" fmla="*/ 1666 w 2137"/>
              <a:gd name="T3" fmla="*/ 0 h 824"/>
              <a:gd name="T4" fmla="*/ 2137 w 2137"/>
              <a:gd name="T5" fmla="*/ 824 h 824"/>
              <a:gd name="T6" fmla="*/ 0 w 2137"/>
              <a:gd name="T7" fmla="*/ 824 h 824"/>
              <a:gd name="T8" fmla="*/ 471 w 2137"/>
              <a:gd name="T9" fmla="*/ 0 h 824"/>
            </a:gdLst>
            <a:ahLst/>
            <a:cxnLst/>
            <a:rect l="0" t="0" r="r" b="b"/>
            <a:pathLst>
              <a:path w="2137" h="824">
                <a:moveTo>
                  <a:pt x="471" y="0"/>
                </a:moveTo>
                <a:lnTo>
                  <a:pt x="1666" y="0"/>
                </a:lnTo>
                <a:lnTo>
                  <a:pt x="2137" y="824"/>
                </a:lnTo>
                <a:lnTo>
                  <a:pt x="0" y="824"/>
                </a:lnTo>
                <a:lnTo>
                  <a:pt x="471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457200" tIns="0" rIns="45720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4"/>
            </p:custDataLst>
          </p:nvPr>
        </p:nvSpPr>
        <p:spPr>
          <a:xfrm>
            <a:off x="5180749" y="1357803"/>
            <a:ext cx="1481138" cy="1296988"/>
          </a:xfrm>
          <a:custGeom>
            <a:avLst/>
            <a:gdLst>
              <a:gd name="T0" fmla="*/ 0 w 933"/>
              <a:gd name="T1" fmla="*/ 817 h 817"/>
              <a:gd name="T2" fmla="*/ 466 w 933"/>
              <a:gd name="T3" fmla="*/ 0 h 817"/>
              <a:gd name="T4" fmla="*/ 933 w 933"/>
              <a:gd name="T5" fmla="*/ 817 h 817"/>
              <a:gd name="T6" fmla="*/ 0 w 933"/>
              <a:gd name="T7" fmla="*/ 817 h 817"/>
            </a:gdLst>
            <a:ahLst/>
            <a:cxnLst/>
            <a:rect l="0" t="0" r="r" b="b"/>
            <a:pathLst>
              <a:path w="933" h="817">
                <a:moveTo>
                  <a:pt x="0" y="817"/>
                </a:moveTo>
                <a:lnTo>
                  <a:pt x="466" y="0"/>
                </a:lnTo>
                <a:lnTo>
                  <a:pt x="933" y="817"/>
                </a:lnTo>
                <a:lnTo>
                  <a:pt x="0" y="817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  <a:prstDash val="solid"/>
          </a:ln>
        </p:spPr>
        <p:txBody>
          <a:bodyPr vert="horz" wrap="square" lIns="365760" tIns="548640" rIns="365760" bIns="45720" rtlCol="0" anchor="ctr"/>
          <a:lstStyle/>
          <a:p>
            <a:pPr algn="ctr">
              <a:lnSpc>
                <a:spcPct val="7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5"/>
            </p:custDataLst>
          </p:nvPr>
        </p:nvSpPr>
        <p:spPr>
          <a:xfrm>
            <a:off x="6744897" y="1689579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6"/>
            </p:custDataLst>
          </p:nvPr>
        </p:nvSpPr>
        <p:spPr>
          <a:xfrm flipH="1">
            <a:off x="3413547" y="3389933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13" name="标题 1"/>
          <p:cNvSpPr txBox="1"/>
          <p:nvPr>
            <p:custDataLst>
              <p:tags r:id="rId7"/>
            </p:custDataLst>
          </p:nvPr>
        </p:nvSpPr>
        <p:spPr>
          <a:xfrm>
            <a:off x="7730016" y="1484551"/>
            <a:ext cx="3103084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>
            <a:lvl1pPr algn="r">
              <a:lnSpc>
                <a:spcPct val="130000"/>
              </a:lnSpc>
              <a:defRPr kumimoji="1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defRPr>
            </a:lvl1pPr>
          </a:lstStyle>
          <a:p>
            <a:pPr algn="l"/>
            <a:r>
              <a:rPr lang="en-US" altLang="zh-CN" dirty="0" err="1"/>
              <a:t>构建校园社交互动生态</a:t>
            </a:r>
            <a:endParaRPr lang="zh-CN" altLang="en-US" dirty="0"/>
          </a:p>
        </p:txBody>
      </p:sp>
      <p:sp>
        <p:nvSpPr>
          <p:cNvPr id="14" name="标题 1"/>
          <p:cNvSpPr txBox="1"/>
          <p:nvPr>
            <p:custDataLst>
              <p:tags r:id="rId8"/>
            </p:custDataLst>
          </p:nvPr>
        </p:nvSpPr>
        <p:spPr>
          <a:xfrm>
            <a:off x="7702160" y="1825261"/>
            <a:ext cx="3099274" cy="11352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 panose="020B0400000000000000" charset="-122"/>
              </a:rPr>
              <a:t>支持用户</a:t>
            </a:r>
            <a:r>
              <a:rPr kumimoji="1" lang="zh-CN" altLang="en-US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 panose="020B0400000000000000" charset="-122"/>
              </a:rPr>
              <a:t>发表评论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 panose="020B0400000000000000" charset="-122"/>
              </a:rPr>
              <a:t>，实现点赞、评论、收藏等功能，促进师生间的信息共享与交流，打造活跃校园社区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 panose="020B0400000000000000" charset="-122"/>
              </a:rPr>
              <a:t>。</a:t>
            </a: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9"/>
            </p:custDataLst>
          </p:nvPr>
        </p:nvSpPr>
        <p:spPr>
          <a:xfrm>
            <a:off x="571635" y="3063010"/>
            <a:ext cx="2669021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 b="1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rPr>
              <a:t>提供便捷信息查询服务</a:t>
            </a:r>
            <a:endParaRPr kumimoji="1" lang="zh-CN" altLang="en-US" b="1" dirty="0">
              <a:ea typeface="宋体" panose="02010600030101010101" pitchFamily="2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0"/>
            </p:custDataLst>
          </p:nvPr>
        </p:nvSpPr>
        <p:spPr>
          <a:xfrm>
            <a:off x="600113" y="3406236"/>
            <a:ext cx="2669021" cy="13230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 panose="020B0400000000000000" charset="-122"/>
              </a:rPr>
              <a:t>整合校园设施、课表、成绩、考试信息等，确保师生快速、准确获取所需内容，提升校园生活效率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 panose="020B0400000000000000" charset="-122"/>
              </a:rPr>
              <a:t>。</a:t>
            </a:r>
            <a:endParaRPr kumimoji="1" lang="zh-CN" altLang="en-US" dirty="0">
              <a:ea typeface="宋体" panose="02010600030101010101" pitchFamily="2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>
            <a:lvl1pPr>
              <a:lnSpc>
                <a:spcPct val="110000"/>
              </a:lnSpc>
              <a:defRPr kumimoji="1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 panose="020B0800000000000000" charset="-122"/>
              </a:defRPr>
            </a:lvl1pPr>
          </a:lstStyle>
          <a:p>
            <a:r>
              <a:rPr lang="en-US" altLang="zh-CN" dirty="0" err="1"/>
              <a:t>业务需求</a:t>
            </a:r>
            <a:endParaRPr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24765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82870" y="441095"/>
            <a:ext cx="177530" cy="519890"/>
          </a:xfrm>
          <a:prstGeom prst="roundRect">
            <a:avLst>
              <a:gd name="adj" fmla="val 4842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1"/>
            </p:custDataLst>
          </p:nvPr>
        </p:nvSpPr>
        <p:spPr>
          <a:xfrm>
            <a:off x="8487870" y="2988197"/>
            <a:ext cx="3103084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>
              <a:lnSpc>
                <a:spcPct val="13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实现智能化问答辅助</a:t>
            </a:r>
            <a:endParaRPr kumimoji="1" lang="zh-CN" altLang="en-US" sz="1600" b="1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2" name="标题 1"/>
          <p:cNvSpPr txBox="1"/>
          <p:nvPr>
            <p:custDataLst>
              <p:tags r:id="rId12"/>
            </p:custDataLst>
          </p:nvPr>
        </p:nvSpPr>
        <p:spPr>
          <a:xfrm>
            <a:off x="7299790" y="3217624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/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164766" y="3338384"/>
            <a:ext cx="3195371" cy="1201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2200"/>
              </a:lnSpc>
            </a:pPr>
            <a:r>
              <a:rPr kumimoji="1" lang="zh-CN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借助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AI </a:t>
            </a:r>
            <a:r>
              <a:rPr kumimoji="1" lang="zh-CN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问询功能，针对学习、校园生活等问题提供即时解答，降低信息获取门槛，增强服务的智能化与个性化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6" name="标题 1"/>
          <p:cNvSpPr txBox="1"/>
          <p:nvPr>
            <p:custDataLst>
              <p:tags r:id="rId13"/>
            </p:custDataLst>
          </p:nvPr>
        </p:nvSpPr>
        <p:spPr>
          <a:xfrm flipH="1">
            <a:off x="2615981" y="4942069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27" name="标题 1"/>
          <p:cNvSpPr txBox="1"/>
          <p:nvPr>
            <p:custDataLst>
              <p:tags r:id="rId14"/>
            </p:custDataLst>
          </p:nvPr>
        </p:nvSpPr>
        <p:spPr>
          <a:xfrm flipH="1">
            <a:off x="4398250" y="1681203"/>
            <a:ext cx="861324" cy="508944"/>
          </a:xfrm>
          <a:prstGeom prst="rightArrow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>
              <a:ea typeface="宋体" panose="02010600030101010101" pitchFamily="2" charset="-122"/>
            </a:endParaRPr>
          </a:p>
        </p:txBody>
      </p:sp>
      <p:sp>
        <p:nvSpPr>
          <p:cNvPr id="28" name="标题 1"/>
          <p:cNvSpPr txBox="1"/>
          <p:nvPr>
            <p:custDataLst>
              <p:tags r:id="rId15"/>
            </p:custDataLst>
          </p:nvPr>
        </p:nvSpPr>
        <p:spPr>
          <a:xfrm>
            <a:off x="100587" y="4625861"/>
            <a:ext cx="2669021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强化数据安全与隐私保护</a:t>
            </a:r>
            <a:endParaRPr kumimoji="1" lang="zh-CN" altLang="en-US" sz="1600" b="1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9" name="标题 1"/>
          <p:cNvSpPr txBox="1"/>
          <p:nvPr>
            <p:custDataLst>
              <p:tags r:id="rId16"/>
            </p:custDataLst>
          </p:nvPr>
        </p:nvSpPr>
        <p:spPr>
          <a:xfrm>
            <a:off x="1511742" y="1528877"/>
            <a:ext cx="2669021" cy="2769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zh-CN" altLang="en-US" sz="16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保障优质用户体验</a:t>
            </a:r>
            <a:endParaRPr kumimoji="1" lang="zh-CN" altLang="en-US" b="1" dirty="0">
              <a:ea typeface="宋体" panose="02010600030101010101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330730" y="1870737"/>
            <a:ext cx="2877756" cy="919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2200"/>
              </a:lnSpc>
            </a:pPr>
            <a:r>
              <a:rPr kumimoji="1" lang="zh-CN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确保系统运行稳定流畅，优化界面设计与操作流程，提升交互便捷性，满足用户多样化使用需求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27499" y="4923978"/>
            <a:ext cx="2364518" cy="1180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2200"/>
              </a:lnSpc>
            </a:pPr>
            <a:r>
              <a:rPr kumimoji="1" lang="zh-CN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采用安全技术确保用户信息、互动记录等数据的存储与传输安全，维护用户权益，增强平台可信度。</a:t>
            </a:r>
            <a:endParaRPr kumimoji="1" lang="zh-CN" altLang="zh-CN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540,&quot;left&quot;:-248.11881889763782,&quot;top&quot;:142.27653543307088,&quot;width&quot;:960}"/>
</p:tagLst>
</file>

<file path=ppt/tags/tag10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100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101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102.xml><?xml version="1.0" encoding="utf-8"?>
<p:tagLst xmlns:p="http://schemas.openxmlformats.org/presentationml/2006/main">
  <p:tag name="KSO_WM_DIAGRAM_VIRTUALLY_FRAME" val="{&quot;height&quot;:453.66033918484436,&quot;left&quot;:15.343991893655765,&quot;top&quot;:83.15414900413211,&quot;width&quot;:876.6137246417773}"/>
</p:tagLst>
</file>

<file path=ppt/tags/tag103.xml><?xml version="1.0" encoding="utf-8"?>
<p:tagLst xmlns:p="http://schemas.openxmlformats.org/presentationml/2006/main">
  <p:tag name="KSO_WM_DIAGRAM_VIRTUALLY_FRAME" val="{&quot;height&quot;:453.66033918484436,&quot;left&quot;:15.343991893655765,&quot;top&quot;:83.15414900413211,&quot;width&quot;:876.6137246417773}"/>
</p:tagLst>
</file>

<file path=ppt/tags/tag104.xml><?xml version="1.0" encoding="utf-8"?>
<p:tagLst xmlns:p="http://schemas.openxmlformats.org/presentationml/2006/main">
  <p:tag name="KSO_WM_DIAGRAM_VIRTUALLY_FRAME" val="{&quot;height&quot;:453.66033918484436,&quot;left&quot;:15.343991893655765,&quot;top&quot;:83.15414900413211,&quot;width&quot;:876.6137246417773}"/>
</p:tagLst>
</file>

<file path=ppt/tags/tag105.xml><?xml version="1.0" encoding="utf-8"?>
<p:tagLst xmlns:p="http://schemas.openxmlformats.org/presentationml/2006/main">
  <p:tag name="KSO_WM_DIAGRAM_VIRTUALLY_FRAME" val="{&quot;height&quot;:453.66033918484436,&quot;left&quot;:15.343991893655765,&quot;top&quot;:83.15414900413211,&quot;width&quot;:876.6137246417773}"/>
</p:tagLst>
</file>

<file path=ppt/tags/tag106.xml><?xml version="1.0" encoding="utf-8"?>
<p:tagLst xmlns:p="http://schemas.openxmlformats.org/presentationml/2006/main">
  <p:tag name="KSO_WM_DIAGRAM_VIRTUALLY_FRAME" val="{&quot;height&quot;:453.66033918484436,&quot;left&quot;:15.343991893655765,&quot;top&quot;:83.15414900413211,&quot;width&quot;:876.6137246417773}"/>
</p:tagLst>
</file>

<file path=ppt/tags/tag107.xml><?xml version="1.0" encoding="utf-8"?>
<p:tagLst xmlns:p="http://schemas.openxmlformats.org/presentationml/2006/main">
  <p:tag name="KSO_WM_DIAGRAM_VIRTUALLY_FRAME" val="{&quot;height&quot;:453.66033918484436,&quot;left&quot;:15.343991893655765,&quot;top&quot;:83.15414900413211,&quot;width&quot;:876.6137246417773}"/>
</p:tagLst>
</file>

<file path=ppt/tags/tag108.xml><?xml version="1.0" encoding="utf-8"?>
<p:tagLst xmlns:p="http://schemas.openxmlformats.org/presentationml/2006/main">
  <p:tag name="KSO_WM_DIAGRAM_VIRTUALLY_FRAME" val="{&quot;height&quot;:453.66033918484436,&quot;left&quot;:15.343991893655765,&quot;top&quot;:83.15414900413211,&quot;width&quot;:876.6137246417773}"/>
</p:tagLst>
</file>

<file path=ppt/tags/tag109.xml><?xml version="1.0" encoding="utf-8"?>
<p:tagLst xmlns:p="http://schemas.openxmlformats.org/presentationml/2006/main">
  <p:tag name="KSO_WM_DIAGRAM_VIRTUALLY_FRAME" val="{&quot;height&quot;:453.66033918484436,&quot;left&quot;:15.343991893655765,&quot;top&quot;:83.15414900413211,&quot;width&quot;:876.6137246417773}"/>
</p:tagLst>
</file>

<file path=ppt/tags/tag11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110.xml><?xml version="1.0" encoding="utf-8"?>
<p:tagLst xmlns:p="http://schemas.openxmlformats.org/presentationml/2006/main">
  <p:tag name="KSO_WM_DIAGRAM_VIRTUALLY_FRAME" val="{&quot;height&quot;:453.66033918484436,&quot;left&quot;:15.343991893655765,&quot;top&quot;:83.15414900413211,&quot;width&quot;:876.6137246417773}"/>
</p:tagLst>
</file>

<file path=ppt/tags/tag111.xml><?xml version="1.0" encoding="utf-8"?>
<p:tagLst xmlns:p="http://schemas.openxmlformats.org/presentationml/2006/main">
  <p:tag name="KSO_WM_DIAGRAM_VIRTUALLY_FRAME" val="{&quot;height&quot;:457.54585099586785,&quot;left&quot;:15.343991893655765,&quot;top&quot;:83.15414900413211,&quot;width&quot;:876.6137246417773}"/>
</p:tagLst>
</file>

<file path=ppt/tags/tag112.xml><?xml version="1.0" encoding="utf-8"?>
<p:tagLst xmlns:p="http://schemas.openxmlformats.org/presentationml/2006/main">
  <p:tag name="KSO_WM_DIAGRAM_VIRTUALLY_FRAME" val="{&quot;height&quot;:457.54585099586785,&quot;left&quot;:15.343991893655765,&quot;top&quot;:83.15414900413211,&quot;width&quot;:876.6137246417773}"/>
</p:tagLst>
</file>

<file path=ppt/tags/tag113.xml><?xml version="1.0" encoding="utf-8"?>
<p:tagLst xmlns:p="http://schemas.openxmlformats.org/presentationml/2006/main">
  <p:tag name="KSO_WM_DIAGRAM_VIRTUALLY_FRAME" val="{&quot;height&quot;:457.54585099586785,&quot;left&quot;:15.343991893655765,&quot;top&quot;:83.15414900413211,&quot;width&quot;:876.6137246417773}"/>
</p:tagLst>
</file>

<file path=ppt/tags/tag114.xml><?xml version="1.0" encoding="utf-8"?>
<p:tagLst xmlns:p="http://schemas.openxmlformats.org/presentationml/2006/main">
  <p:tag name="KSO_WM_DIAGRAM_VIRTUALLY_FRAME" val="{&quot;height&quot;:457.54585099586785,&quot;left&quot;:15.343991893655765,&quot;top&quot;:83.15414900413211,&quot;width&quot;:876.6137246417773}"/>
</p:tagLst>
</file>

<file path=ppt/tags/tag115.xml><?xml version="1.0" encoding="utf-8"?>
<p:tagLst xmlns:p="http://schemas.openxmlformats.org/presentationml/2006/main">
  <p:tag name="KSO_WM_DIAGRAM_VIRTUALLY_FRAME" val="{&quot;height&quot;:457.54585099586785,&quot;left&quot;:15.343991893655765,&quot;top&quot;:83.15414900413211,&quot;width&quot;:876.6137246417773}"/>
</p:tagLst>
</file>

<file path=ppt/tags/tag116.xml><?xml version="1.0" encoding="utf-8"?>
<p:tagLst xmlns:p="http://schemas.openxmlformats.org/presentationml/2006/main">
  <p:tag name="KSO_WM_DIAGRAM_VIRTUALLY_FRAME" val="{&quot;height&quot;:457.54585099586785,&quot;left&quot;:15.343991893655765,&quot;top&quot;:83.15414900413211,&quot;width&quot;:876.6137246417773}"/>
</p:tagLst>
</file>

<file path=ppt/tags/tag117.xml><?xml version="1.0" encoding="utf-8"?>
<p:tagLst xmlns:p="http://schemas.openxmlformats.org/presentationml/2006/main">
  <p:tag name="KSO_WM_DIAGRAM_VIRTUALLY_FRAME" val="{&quot;height&quot;:457.54585099586785,&quot;left&quot;:15.343991893655765,&quot;top&quot;:83.15414900413211,&quot;width&quot;:876.6137246417773}"/>
</p:tagLst>
</file>

<file path=ppt/tags/tag118.xml><?xml version="1.0" encoding="utf-8"?>
<p:tagLst xmlns:p="http://schemas.openxmlformats.org/presentationml/2006/main">
  <p:tag name="KSO_WM_DIAGRAM_VIRTUALLY_FRAME" val="{&quot;height&quot;:457.54585099586785,&quot;left&quot;:15.343991893655765,&quot;top&quot;:83.15414900413211,&quot;width&quot;:876.6137246417773}"/>
</p:tagLst>
</file>

<file path=ppt/tags/tag119.xml><?xml version="1.0" encoding="utf-8"?>
<p:tagLst xmlns:p="http://schemas.openxmlformats.org/presentationml/2006/main">
  <p:tag name="KSO_WM_DIAGRAM_VIRTUALLY_FRAME" val="{&quot;height&quot;:457.54585099586785,&quot;left&quot;:15.343991893655765,&quot;top&quot;:83.15414900413211,&quot;width&quot;:876.6137246417773}"/>
</p:tagLst>
</file>

<file path=ppt/tags/tag12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120.xml><?xml version="1.0" encoding="utf-8"?>
<p:tagLst xmlns:p="http://schemas.openxmlformats.org/presentationml/2006/main">
  <p:tag name="KSO_WM_DIAGRAM_VIRTUALLY_FRAME" val="{&quot;height&quot;:457.54585099586785,&quot;left&quot;:15.343991893655765,&quot;top&quot;:83.15414900413211,&quot;width&quot;:876.6137246417773}"/>
</p:tagLst>
</file>

<file path=ppt/tags/tag121.xml><?xml version="1.0" encoding="utf-8"?>
<p:tagLst xmlns:p="http://schemas.openxmlformats.org/presentationml/2006/main">
  <p:tag name="KSO_WM_DIAGRAM_VIRTUALLY_FRAME" val="{&quot;height&quot;:457.54585099586785,&quot;left&quot;:15.343991893655765,&quot;top&quot;:83.15414900413211,&quot;width&quot;:876.6137246417773}"/>
</p:tagLst>
</file>

<file path=ppt/tags/tag122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23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24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25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26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27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28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29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3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130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31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32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33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34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35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36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37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38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39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4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140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41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42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43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44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45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46.xml><?xml version="1.0" encoding="utf-8"?>
<p:tagLst xmlns:p="http://schemas.openxmlformats.org/presentationml/2006/main">
  <p:tag name="KSO_WM_DIAGRAM_VIRTUALLY_FRAME" val="{&quot;height&quot;:331.9196062992126,&quot;left&quot;:73.47165354330708,&quot;top&quot;:120.18732283464567,&quot;width&quot;:740.5928346456692}"/>
</p:tagLst>
</file>

<file path=ppt/tags/tag147.xml><?xml version="1.0" encoding="utf-8"?>
<p:tagLst xmlns:p="http://schemas.openxmlformats.org/presentationml/2006/main">
  <p:tag name="KSO_WM_DIAGRAM_VIRTUALLY_FRAME" val="{&quot;height&quot;:331.9196062992126,&quot;left&quot;:73.47165354330708,&quot;top&quot;:120.18732283464567,&quot;width&quot;:740.5928346456692}"/>
</p:tagLst>
</file>

<file path=ppt/tags/tag148.xml><?xml version="1.0" encoding="utf-8"?>
<p:tagLst xmlns:p="http://schemas.openxmlformats.org/presentationml/2006/main">
  <p:tag name="KSO_WM_DIAGRAM_VIRTUALLY_FRAME" val="{&quot;height&quot;:331.9196062992126,&quot;left&quot;:73.47165354330708,&quot;top&quot;:120.18732283464567,&quot;width&quot;:740.5928346456692}"/>
</p:tagLst>
</file>

<file path=ppt/tags/tag149.xml><?xml version="1.0" encoding="utf-8"?>
<p:tagLst xmlns:p="http://schemas.openxmlformats.org/presentationml/2006/main">
  <p:tag name="KSO_WM_DIAGRAM_VIRTUALLY_FRAME" val="{&quot;height&quot;:331.9196062992126,&quot;left&quot;:73.47165354330708,&quot;top&quot;:120.18732283464567,&quot;width&quot;:740.5928346456692}"/>
</p:tagLst>
</file>

<file path=ppt/tags/tag15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150.xml><?xml version="1.0" encoding="utf-8"?>
<p:tagLst xmlns:p="http://schemas.openxmlformats.org/presentationml/2006/main">
  <p:tag name="KSO_WM_DIAGRAM_VIRTUALLY_FRAME" val="{&quot;height&quot;:331.9196062992126,&quot;left&quot;:73.47165354330708,&quot;top&quot;:120.18732283464567,&quot;width&quot;:740.5928346456692}"/>
</p:tagLst>
</file>

<file path=ppt/tags/tag151.xml><?xml version="1.0" encoding="utf-8"?>
<p:tagLst xmlns:p="http://schemas.openxmlformats.org/presentationml/2006/main">
  <p:tag name="KSO_WM_DIAGRAM_VIRTUALLY_FRAME" val="{&quot;height&quot;:331.9196062992126,&quot;left&quot;:73.47165354330708,&quot;top&quot;:120.18732283464567,&quot;width&quot;:740.5928346456692}"/>
</p:tagLst>
</file>

<file path=ppt/tags/tag152.xml><?xml version="1.0" encoding="utf-8"?>
<p:tagLst xmlns:p="http://schemas.openxmlformats.org/presentationml/2006/main">
  <p:tag name="KSO_WM_DIAGRAM_VIRTUALLY_FRAME" val="{&quot;height&quot;:331.9196062992126,&quot;left&quot;:73.47165354330708,&quot;top&quot;:120.18732283464567,&quot;width&quot;:740.5928346456692}"/>
</p:tagLst>
</file>

<file path=ppt/tags/tag153.xml><?xml version="1.0" encoding="utf-8"?>
<p:tagLst xmlns:p="http://schemas.openxmlformats.org/presentationml/2006/main">
  <p:tag name="KSO_WM_DIAGRAM_VIRTUALLY_FRAME" val="{&quot;height&quot;:331.9196062992126,&quot;left&quot;:73.47165354330708,&quot;top&quot;:120.18732283464567,&quot;width&quot;:740.5928346456692}"/>
</p:tagLst>
</file>

<file path=ppt/tags/tag154.xml><?xml version="1.0" encoding="utf-8"?>
<p:tagLst xmlns:p="http://schemas.openxmlformats.org/presentationml/2006/main">
  <p:tag name="KSO_WM_DIAGRAM_VIRTUALLY_FRAME" val="{&quot;height&quot;:331.9196062992126,&quot;left&quot;:73.47165354330708,&quot;top&quot;:120.18732283464567,&quot;width&quot;:740.5928346456692}"/>
</p:tagLst>
</file>

<file path=ppt/tags/tag155.xml><?xml version="1.0" encoding="utf-8"?>
<p:tagLst xmlns:p="http://schemas.openxmlformats.org/presentationml/2006/main">
  <p:tag name="KSO_WM_DIAGRAM_VIRTUALLY_FRAME" val="{&quot;height&quot;:331.9196062992126,&quot;left&quot;:73.47165354330708,&quot;top&quot;:120.18732283464567,&quot;width&quot;:740.5928346456692}"/>
</p:tagLst>
</file>

<file path=ppt/tags/tag156.xml><?xml version="1.0" encoding="utf-8"?>
<p:tagLst xmlns:p="http://schemas.openxmlformats.org/presentationml/2006/main">
  <p:tag name="TABLE_ENDDRAG_ORIGIN_RECT" val="483*125"/>
  <p:tag name="TABLE_ENDDRAG_RECT" val="12*317*483*125"/>
</p:tagLst>
</file>

<file path=ppt/tags/tag16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17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8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19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2.xml><?xml version="1.0" encoding="utf-8"?>
<p:tagLst xmlns:p="http://schemas.openxmlformats.org/presentationml/2006/main">
  <p:tag name="KSO_WM_DIAGRAM_VIRTUALLY_FRAME" val="{&quot;height&quot;:540,&quot;left&quot;:-248.11881889763782,&quot;top&quot;:142.27653543307088,&quot;width&quot;:960}"/>
</p:tagLst>
</file>

<file path=ppt/tags/tag20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21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22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23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24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25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26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27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28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29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3.xml><?xml version="1.0" encoding="utf-8"?>
<p:tagLst xmlns:p="http://schemas.openxmlformats.org/presentationml/2006/main">
  <p:tag name="KSO_WM_DIAGRAM_VIRTUALLY_FRAME" val="{&quot;height&quot;:540,&quot;left&quot;:-248.11881889763782,&quot;top&quot;:142.27653543307088,&quot;width&quot;:960}"/>
</p:tagLst>
</file>

<file path=ppt/tags/tag30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31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32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33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34.xml><?xml version="1.0" encoding="utf-8"?>
<p:tagLst xmlns:p="http://schemas.openxmlformats.org/presentationml/2006/main">
  <p:tag name="KSO_WM_DIAGRAM_VIRTUALLY_FRAME" val="{&quot;height&quot;:327.65755905511804,&quot;left&quot;:52,&quot;top&quot;:122.17125984251967,&quot;width&quot;:866.0937795275589}"/>
</p:tagLst>
</file>

<file path=ppt/tags/tag35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36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37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38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39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4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40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41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42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43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44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45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46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47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48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49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5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50.xml><?xml version="1.0" encoding="utf-8"?>
<p:tagLst xmlns:p="http://schemas.openxmlformats.org/presentationml/2006/main">
  <p:tag name="KSO_WM_DIAGRAM_VIRTUALLY_FRAME" val="{&quot;height&quot;:266.8793700787402,&quot;left&quot;:169.44188976377953,&quot;top&quot;:127.65598425196849,&quot;width&quot;:642.0518897637796}"/>
</p:tagLst>
</file>

<file path=ppt/tags/tag51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52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53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54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55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56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57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58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59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6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60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61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62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63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64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65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66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67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68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69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7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70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71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72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73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74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75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76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77.xml><?xml version="1.0" encoding="utf-8"?>
<p:tagLst xmlns:p="http://schemas.openxmlformats.org/presentationml/2006/main">
  <p:tag name="KSO_WM_DIAGRAM_VIRTUALLY_FRAME" val="{&quot;height&quot;:275.2863779527559,&quot;left&quot;:44,&quot;top&quot;:106.9136220472441,&quot;width&quot;:809}"/>
</p:tagLst>
</file>

<file path=ppt/tags/tag78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79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8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80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81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82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83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84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85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86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87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88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89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9.xml><?xml version="1.0" encoding="utf-8"?>
<p:tagLst xmlns:p="http://schemas.openxmlformats.org/presentationml/2006/main">
  <p:tag name="KSO_WM_DIAGRAM_VIRTUALLY_FRAME" val="{&quot;height&quot;:216.22858267716532,&quot;left&quot;:50.147322834645664,&quot;top&quot;:134.2588976377953,&quot;width&quot;:859.7055118110236}"/>
</p:tagLst>
</file>

<file path=ppt/tags/tag90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91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92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93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94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95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96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97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98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ags/tag99.xml><?xml version="1.0" encoding="utf-8"?>
<p:tagLst xmlns:p="http://schemas.openxmlformats.org/presentationml/2006/main">
  <p:tag name="KSO_WM_DIAGRAM_VIRTUALLY_FRAME" val="{&quot;height&quot;:444.31724409448816,&quot;left&quot;:80.30496062992125,&quot;top&quot;:99.6,&quot;width&quot;:791.7308661417323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F200F2"/>
      </a:accent1>
      <a:accent2>
        <a:srgbClr val="A02B93"/>
      </a:accent2>
      <a:accent3>
        <a:srgbClr val="CC00CC"/>
      </a:accent3>
      <a:accent4>
        <a:srgbClr val="A02B93"/>
      </a:accent4>
      <a:accent5>
        <a:srgbClr val="CC00CC"/>
      </a:accent5>
      <a:accent6>
        <a:srgbClr val="A02B93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F200F2"/>
      </a:accent1>
      <a:accent2>
        <a:srgbClr val="A02B93"/>
      </a:accent2>
      <a:accent3>
        <a:srgbClr val="CC00CC"/>
      </a:accent3>
      <a:accent4>
        <a:srgbClr val="A02B93"/>
      </a:accent4>
      <a:accent5>
        <a:srgbClr val="CC00CC"/>
      </a:accent5>
      <a:accent6>
        <a:srgbClr val="A02B93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F200F2"/>
      </a:accent1>
      <a:accent2>
        <a:srgbClr val="A02B93"/>
      </a:accent2>
      <a:accent3>
        <a:srgbClr val="CC00CC"/>
      </a:accent3>
      <a:accent4>
        <a:srgbClr val="A02B93"/>
      </a:accent4>
      <a:accent5>
        <a:srgbClr val="CC00CC"/>
      </a:accent5>
      <a:accent6>
        <a:srgbClr val="A02B93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2157</Words>
  <Application>WPS 演示</Application>
  <PresentationFormat>宽屏</PresentationFormat>
  <Paragraphs>277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17</vt:i4>
      </vt:variant>
    </vt:vector>
  </HeadingPairs>
  <TitlesOfParts>
    <vt:vector size="38" baseType="lpstr">
      <vt:lpstr>Arial</vt:lpstr>
      <vt:lpstr>宋体</vt:lpstr>
      <vt:lpstr>Wingdings</vt:lpstr>
      <vt:lpstr>等线</vt:lpstr>
      <vt:lpstr>Dream-XinCuSongGB</vt:lpstr>
      <vt:lpstr>OPPOSans H</vt:lpstr>
      <vt:lpstr>Source Han Sans CN Regular</vt:lpstr>
      <vt:lpstr>Source Han Sans</vt:lpstr>
      <vt:lpstr>OPPOSans R</vt:lpstr>
      <vt:lpstr>Source Han Sans CN Bold</vt:lpstr>
      <vt:lpstr>OPPOSans L</vt:lpstr>
      <vt:lpstr>Times New Roman</vt:lpstr>
      <vt:lpstr>微软雅黑</vt:lpstr>
      <vt:lpstr>Arial Unicode MS</vt:lpstr>
      <vt:lpstr>Calibri</vt:lpstr>
      <vt:lpstr>Segoe UI</vt:lpstr>
      <vt:lpstr>楷体</vt:lpstr>
      <vt:lpstr>Times New Roman</vt:lpstr>
      <vt:lpstr>Office 主题​​</vt:lpstr>
      <vt:lpstr>1_Office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wyt</dc:creator>
  <cp:lastModifiedBy>nlxx</cp:lastModifiedBy>
  <cp:revision>20</cp:revision>
  <dcterms:created xsi:type="dcterms:W3CDTF">2025-05-11T06:25:00Z</dcterms:created>
  <dcterms:modified xsi:type="dcterms:W3CDTF">2025-05-11T16:10:50Z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6C1C97F74CF24154986CA302ECDF0836_12</vt:lpwstr>
  </property>
  <property fmtid="{D5CDD505-2E9C-101B-9397-08002B2CF9AE}" pid="3" name="KSOProductBuildVer">
    <vt:lpwstr>2052-12.1.0.20784</vt:lpwstr>
  </property>
</Properties>
</file>